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9" r:id="rId2"/>
    <p:sldId id="256"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16256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6" d="100"/>
          <a:sy n="56" d="100"/>
        </p:scale>
        <p:origin x="271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da-DK"/>
              <a:t>Klik for at redigere i master</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da-DK"/>
              <a:t>Klik for at redigere undertiteltypografien i masteren</a:t>
            </a:r>
            <a:endParaRPr lang="en-US" dirty="0"/>
          </a:p>
        </p:txBody>
      </p:sp>
      <p:sp>
        <p:nvSpPr>
          <p:cNvPr id="4" name="Date Placeholder 3"/>
          <p:cNvSpPr>
            <a:spLocks noGrp="1"/>
          </p:cNvSpPr>
          <p:nvPr>
            <p:ph type="dt" sz="half" idx="10"/>
          </p:nvPr>
        </p:nvSpPr>
        <p:spPr/>
        <p:txBody>
          <a:bodyPr/>
          <a:lstStyle/>
          <a:p>
            <a:fld id="{5C7A3EE3-5F65-4090-9382-8D7CF391886C}" type="datetimeFigureOut">
              <a:rPr lang="da-DK" smtClean="0"/>
              <a:t>10-01-2020</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3CBDE653-789F-4E3C-A68F-C45207E95C62}" type="slidenum">
              <a:rPr lang="da-DK" smtClean="0"/>
              <a:t>‹nr.›</a:t>
            </a:fld>
            <a:endParaRPr lang="da-DK"/>
          </a:p>
        </p:txBody>
      </p:sp>
    </p:spTree>
    <p:extLst>
      <p:ext uri="{BB962C8B-B14F-4D97-AF65-F5344CB8AC3E}">
        <p14:creationId xmlns:p14="http://schemas.microsoft.com/office/powerpoint/2010/main" val="4014745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Klik for at redigere i master</a:t>
            </a:r>
            <a:endParaRPr lang="en-US" dirty="0"/>
          </a:p>
        </p:txBody>
      </p:sp>
      <p:sp>
        <p:nvSpPr>
          <p:cNvPr id="3" name="Content Placeholder 2"/>
          <p:cNvSpPr>
            <a:spLocks noGrp="1"/>
          </p:cNvSpPr>
          <p:nvPr>
            <p:ph idx="1"/>
          </p:nvPr>
        </p:nvSpPr>
        <p:spPr/>
        <p:txBody>
          <a:bodyPr/>
          <a:lstStyle/>
          <a:p>
            <a:pPr lvl="0"/>
            <a:r>
              <a:rPr lang="da-DK"/>
              <a:t>Rediger typografien i masterens</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10"/>
          </p:nvPr>
        </p:nvSpPr>
        <p:spPr/>
        <p:txBody>
          <a:bodyPr/>
          <a:lstStyle/>
          <a:p>
            <a:fld id="{5C7A3EE3-5F65-4090-9382-8D7CF391886C}" type="datetimeFigureOut">
              <a:rPr lang="da-DK" smtClean="0"/>
              <a:t>10-01-2020</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3CBDE653-789F-4E3C-A68F-C45207E95C62}" type="slidenum">
              <a:rPr lang="da-DK" smtClean="0"/>
              <a:t>‹nr.›</a:t>
            </a:fld>
            <a:endParaRPr lang="da-DK"/>
          </a:p>
        </p:txBody>
      </p:sp>
    </p:spTree>
    <p:extLst>
      <p:ext uri="{BB962C8B-B14F-4D97-AF65-F5344CB8AC3E}">
        <p14:creationId xmlns:p14="http://schemas.microsoft.com/office/powerpoint/2010/main" val="938603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da-DK"/>
              <a:t>Klik for at redigere i master</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da-DK"/>
              <a:t>Rediger typografien i masterens</a:t>
            </a:r>
          </a:p>
        </p:txBody>
      </p:sp>
      <p:sp>
        <p:nvSpPr>
          <p:cNvPr id="4" name="Date Placeholder 3"/>
          <p:cNvSpPr>
            <a:spLocks noGrp="1"/>
          </p:cNvSpPr>
          <p:nvPr>
            <p:ph type="dt" sz="half" idx="10"/>
          </p:nvPr>
        </p:nvSpPr>
        <p:spPr/>
        <p:txBody>
          <a:bodyPr/>
          <a:lstStyle/>
          <a:p>
            <a:fld id="{5C7A3EE3-5F65-4090-9382-8D7CF391886C}" type="datetimeFigureOut">
              <a:rPr lang="da-DK" smtClean="0"/>
              <a:t>10-01-2020</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3CBDE653-789F-4E3C-A68F-C45207E95C62}" type="slidenum">
              <a:rPr lang="da-DK" smtClean="0"/>
              <a:t>‹nr.›</a:t>
            </a:fld>
            <a:endParaRPr lang="da-DK"/>
          </a:p>
        </p:txBody>
      </p:sp>
    </p:spTree>
    <p:extLst>
      <p:ext uri="{BB962C8B-B14F-4D97-AF65-F5344CB8AC3E}">
        <p14:creationId xmlns:p14="http://schemas.microsoft.com/office/powerpoint/2010/main" val="3158397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Klik for at redigere i master</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da-DK"/>
              <a:t>Rediger typografien i masterens</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da-DK"/>
              <a:t>Rediger typografien i masterens</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5" name="Date Placeholder 4"/>
          <p:cNvSpPr>
            <a:spLocks noGrp="1"/>
          </p:cNvSpPr>
          <p:nvPr>
            <p:ph type="dt" sz="half" idx="10"/>
          </p:nvPr>
        </p:nvSpPr>
        <p:spPr/>
        <p:txBody>
          <a:bodyPr/>
          <a:lstStyle/>
          <a:p>
            <a:fld id="{5C7A3EE3-5F65-4090-9382-8D7CF391886C}" type="datetimeFigureOut">
              <a:rPr lang="da-DK" smtClean="0"/>
              <a:t>10-01-2020</a:t>
            </a:fld>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3CBDE653-789F-4E3C-A68F-C45207E95C62}" type="slidenum">
              <a:rPr lang="da-DK" smtClean="0"/>
              <a:t>‹nr.›</a:t>
            </a:fld>
            <a:endParaRPr lang="da-DK"/>
          </a:p>
        </p:txBody>
      </p:sp>
    </p:spTree>
    <p:extLst>
      <p:ext uri="{BB962C8B-B14F-4D97-AF65-F5344CB8AC3E}">
        <p14:creationId xmlns:p14="http://schemas.microsoft.com/office/powerpoint/2010/main" val="3579391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da-DK"/>
              <a:t>Klik for at redigere i master</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da-DK"/>
              <a:t>Rediger typografien i masterens</a:t>
            </a:r>
          </a:p>
        </p:txBody>
      </p:sp>
      <p:sp>
        <p:nvSpPr>
          <p:cNvPr id="4" name="Content Placeholder 3"/>
          <p:cNvSpPr>
            <a:spLocks noGrp="1"/>
          </p:cNvSpPr>
          <p:nvPr>
            <p:ph sz="half" idx="2"/>
          </p:nvPr>
        </p:nvSpPr>
        <p:spPr>
          <a:xfrm>
            <a:off x="839789" y="5937956"/>
            <a:ext cx="5157787" cy="8733838"/>
          </a:xfrm>
        </p:spPr>
        <p:txBody>
          <a:bodyPr/>
          <a:lstStyle/>
          <a:p>
            <a:pPr lvl="0"/>
            <a:r>
              <a:rPr lang="da-DK"/>
              <a:t>Rediger typografien i masterens</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da-DK"/>
              <a:t>Rediger typografien i masterens</a:t>
            </a:r>
          </a:p>
        </p:txBody>
      </p:sp>
      <p:sp>
        <p:nvSpPr>
          <p:cNvPr id="6" name="Content Placeholder 5"/>
          <p:cNvSpPr>
            <a:spLocks noGrp="1"/>
          </p:cNvSpPr>
          <p:nvPr>
            <p:ph sz="quarter" idx="4"/>
          </p:nvPr>
        </p:nvSpPr>
        <p:spPr>
          <a:xfrm>
            <a:off x="6172201" y="5937956"/>
            <a:ext cx="5183188" cy="8733838"/>
          </a:xfrm>
        </p:spPr>
        <p:txBody>
          <a:bodyPr/>
          <a:lstStyle/>
          <a:p>
            <a:pPr lvl="0"/>
            <a:r>
              <a:rPr lang="da-DK"/>
              <a:t>Rediger typografien i masterens</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7" name="Date Placeholder 6"/>
          <p:cNvSpPr>
            <a:spLocks noGrp="1"/>
          </p:cNvSpPr>
          <p:nvPr>
            <p:ph type="dt" sz="half" idx="10"/>
          </p:nvPr>
        </p:nvSpPr>
        <p:spPr/>
        <p:txBody>
          <a:bodyPr/>
          <a:lstStyle/>
          <a:p>
            <a:fld id="{5C7A3EE3-5F65-4090-9382-8D7CF391886C}" type="datetimeFigureOut">
              <a:rPr lang="da-DK" smtClean="0"/>
              <a:t>10-01-2020</a:t>
            </a:fld>
            <a:endParaRPr lang="da-DK"/>
          </a:p>
        </p:txBody>
      </p:sp>
      <p:sp>
        <p:nvSpPr>
          <p:cNvPr id="8" name="Footer Placeholder 7"/>
          <p:cNvSpPr>
            <a:spLocks noGrp="1"/>
          </p:cNvSpPr>
          <p:nvPr>
            <p:ph type="ftr" sz="quarter" idx="11"/>
          </p:nvPr>
        </p:nvSpPr>
        <p:spPr/>
        <p:txBody>
          <a:bodyPr/>
          <a:lstStyle/>
          <a:p>
            <a:endParaRPr lang="da-DK"/>
          </a:p>
        </p:txBody>
      </p:sp>
      <p:sp>
        <p:nvSpPr>
          <p:cNvPr id="9" name="Slide Number Placeholder 8"/>
          <p:cNvSpPr>
            <a:spLocks noGrp="1"/>
          </p:cNvSpPr>
          <p:nvPr>
            <p:ph type="sldNum" sz="quarter" idx="12"/>
          </p:nvPr>
        </p:nvSpPr>
        <p:spPr/>
        <p:txBody>
          <a:bodyPr/>
          <a:lstStyle/>
          <a:p>
            <a:fld id="{3CBDE653-789F-4E3C-A68F-C45207E95C62}" type="slidenum">
              <a:rPr lang="da-DK" smtClean="0"/>
              <a:t>‹nr.›</a:t>
            </a:fld>
            <a:endParaRPr lang="da-DK"/>
          </a:p>
        </p:txBody>
      </p:sp>
    </p:spTree>
    <p:extLst>
      <p:ext uri="{BB962C8B-B14F-4D97-AF65-F5344CB8AC3E}">
        <p14:creationId xmlns:p14="http://schemas.microsoft.com/office/powerpoint/2010/main" val="29337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Klik for at redigere i master</a:t>
            </a:r>
            <a:endParaRPr lang="en-US" dirty="0"/>
          </a:p>
        </p:txBody>
      </p:sp>
      <p:sp>
        <p:nvSpPr>
          <p:cNvPr id="3" name="Date Placeholder 2"/>
          <p:cNvSpPr>
            <a:spLocks noGrp="1"/>
          </p:cNvSpPr>
          <p:nvPr>
            <p:ph type="dt" sz="half" idx="10"/>
          </p:nvPr>
        </p:nvSpPr>
        <p:spPr/>
        <p:txBody>
          <a:bodyPr/>
          <a:lstStyle/>
          <a:p>
            <a:fld id="{5C7A3EE3-5F65-4090-9382-8D7CF391886C}" type="datetimeFigureOut">
              <a:rPr lang="da-DK" smtClean="0"/>
              <a:t>10-01-2020</a:t>
            </a:fld>
            <a:endParaRPr lang="da-DK"/>
          </a:p>
        </p:txBody>
      </p:sp>
      <p:sp>
        <p:nvSpPr>
          <p:cNvPr id="4" name="Footer Placeholder 3"/>
          <p:cNvSpPr>
            <a:spLocks noGrp="1"/>
          </p:cNvSpPr>
          <p:nvPr>
            <p:ph type="ftr" sz="quarter" idx="11"/>
          </p:nvPr>
        </p:nvSpPr>
        <p:spPr/>
        <p:txBody>
          <a:bodyPr/>
          <a:lstStyle/>
          <a:p>
            <a:endParaRPr lang="da-DK"/>
          </a:p>
        </p:txBody>
      </p:sp>
      <p:sp>
        <p:nvSpPr>
          <p:cNvPr id="5" name="Slide Number Placeholder 4"/>
          <p:cNvSpPr>
            <a:spLocks noGrp="1"/>
          </p:cNvSpPr>
          <p:nvPr>
            <p:ph type="sldNum" sz="quarter" idx="12"/>
          </p:nvPr>
        </p:nvSpPr>
        <p:spPr/>
        <p:txBody>
          <a:bodyPr/>
          <a:lstStyle/>
          <a:p>
            <a:fld id="{3CBDE653-789F-4E3C-A68F-C45207E95C62}" type="slidenum">
              <a:rPr lang="da-DK" smtClean="0"/>
              <a:t>‹nr.›</a:t>
            </a:fld>
            <a:endParaRPr lang="da-DK"/>
          </a:p>
        </p:txBody>
      </p:sp>
    </p:spTree>
    <p:extLst>
      <p:ext uri="{BB962C8B-B14F-4D97-AF65-F5344CB8AC3E}">
        <p14:creationId xmlns:p14="http://schemas.microsoft.com/office/powerpoint/2010/main" val="3297042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7A3EE3-5F65-4090-9382-8D7CF391886C}" type="datetimeFigureOut">
              <a:rPr lang="da-DK" smtClean="0"/>
              <a:t>10-01-2020</a:t>
            </a:fld>
            <a:endParaRPr lang="da-DK"/>
          </a:p>
        </p:txBody>
      </p:sp>
      <p:sp>
        <p:nvSpPr>
          <p:cNvPr id="3" name="Footer Placeholder 2"/>
          <p:cNvSpPr>
            <a:spLocks noGrp="1"/>
          </p:cNvSpPr>
          <p:nvPr>
            <p:ph type="ftr" sz="quarter" idx="11"/>
          </p:nvPr>
        </p:nvSpPr>
        <p:spPr/>
        <p:txBody>
          <a:bodyPr/>
          <a:lstStyle/>
          <a:p>
            <a:endParaRPr lang="da-DK"/>
          </a:p>
        </p:txBody>
      </p:sp>
      <p:sp>
        <p:nvSpPr>
          <p:cNvPr id="4" name="Slide Number Placeholder 3"/>
          <p:cNvSpPr>
            <a:spLocks noGrp="1"/>
          </p:cNvSpPr>
          <p:nvPr>
            <p:ph type="sldNum" sz="quarter" idx="12"/>
          </p:nvPr>
        </p:nvSpPr>
        <p:spPr/>
        <p:txBody>
          <a:bodyPr/>
          <a:lstStyle/>
          <a:p>
            <a:fld id="{3CBDE653-789F-4E3C-A68F-C45207E95C62}" type="slidenum">
              <a:rPr lang="da-DK" smtClean="0"/>
              <a:t>‹nr.›</a:t>
            </a:fld>
            <a:endParaRPr lang="da-DK"/>
          </a:p>
        </p:txBody>
      </p:sp>
    </p:spTree>
    <p:extLst>
      <p:ext uri="{BB962C8B-B14F-4D97-AF65-F5344CB8AC3E}">
        <p14:creationId xmlns:p14="http://schemas.microsoft.com/office/powerpoint/2010/main" val="3047934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da-DK"/>
              <a:t>Klik for at redigere i master</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da-DK"/>
              <a:t>Rediger typografien i masterens</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da-DK"/>
              <a:t>Rediger typografien i masterens</a:t>
            </a:r>
          </a:p>
        </p:txBody>
      </p:sp>
      <p:sp>
        <p:nvSpPr>
          <p:cNvPr id="5" name="Date Placeholder 4"/>
          <p:cNvSpPr>
            <a:spLocks noGrp="1"/>
          </p:cNvSpPr>
          <p:nvPr>
            <p:ph type="dt" sz="half" idx="10"/>
          </p:nvPr>
        </p:nvSpPr>
        <p:spPr/>
        <p:txBody>
          <a:bodyPr/>
          <a:lstStyle/>
          <a:p>
            <a:fld id="{5C7A3EE3-5F65-4090-9382-8D7CF391886C}" type="datetimeFigureOut">
              <a:rPr lang="da-DK" smtClean="0"/>
              <a:t>10-01-2020</a:t>
            </a:fld>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3CBDE653-789F-4E3C-A68F-C45207E95C62}" type="slidenum">
              <a:rPr lang="da-DK" smtClean="0"/>
              <a:t>‹nr.›</a:t>
            </a:fld>
            <a:endParaRPr lang="da-DK"/>
          </a:p>
        </p:txBody>
      </p:sp>
    </p:spTree>
    <p:extLst>
      <p:ext uri="{BB962C8B-B14F-4D97-AF65-F5344CB8AC3E}">
        <p14:creationId xmlns:p14="http://schemas.microsoft.com/office/powerpoint/2010/main" val="3422066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da-DK"/>
              <a:t>Klik for at redigere i master</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da-DK"/>
              <a:t>Klik på ikonet for at tilføje et billede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da-DK"/>
              <a:t>Rediger typografien i masterens</a:t>
            </a:r>
          </a:p>
        </p:txBody>
      </p:sp>
      <p:sp>
        <p:nvSpPr>
          <p:cNvPr id="5" name="Date Placeholder 4"/>
          <p:cNvSpPr>
            <a:spLocks noGrp="1"/>
          </p:cNvSpPr>
          <p:nvPr>
            <p:ph type="dt" sz="half" idx="10"/>
          </p:nvPr>
        </p:nvSpPr>
        <p:spPr/>
        <p:txBody>
          <a:bodyPr/>
          <a:lstStyle/>
          <a:p>
            <a:fld id="{5C7A3EE3-5F65-4090-9382-8D7CF391886C}" type="datetimeFigureOut">
              <a:rPr lang="da-DK" smtClean="0"/>
              <a:t>10-01-2020</a:t>
            </a:fld>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3CBDE653-789F-4E3C-A68F-C45207E95C62}" type="slidenum">
              <a:rPr lang="da-DK" smtClean="0"/>
              <a:t>‹nr.›</a:t>
            </a:fld>
            <a:endParaRPr lang="da-DK"/>
          </a:p>
        </p:txBody>
      </p:sp>
    </p:spTree>
    <p:extLst>
      <p:ext uri="{BB962C8B-B14F-4D97-AF65-F5344CB8AC3E}">
        <p14:creationId xmlns:p14="http://schemas.microsoft.com/office/powerpoint/2010/main" val="3313680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Klik for at redigere i master</a:t>
            </a:r>
            <a:endParaRPr lang="en-US" dirty="0"/>
          </a:p>
        </p:txBody>
      </p:sp>
      <p:sp>
        <p:nvSpPr>
          <p:cNvPr id="3" name="Vertical Text Placeholder 2"/>
          <p:cNvSpPr>
            <a:spLocks noGrp="1"/>
          </p:cNvSpPr>
          <p:nvPr>
            <p:ph type="body" orient="vert" idx="1"/>
          </p:nvPr>
        </p:nvSpPr>
        <p:spPr/>
        <p:txBody>
          <a:bodyPr vert="eaVert"/>
          <a:lstStyle/>
          <a:p>
            <a:pPr lvl="0"/>
            <a:r>
              <a:rPr lang="da-DK"/>
              <a:t>Rediger typografien i masterens</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10"/>
          </p:nvPr>
        </p:nvSpPr>
        <p:spPr/>
        <p:txBody>
          <a:bodyPr/>
          <a:lstStyle/>
          <a:p>
            <a:fld id="{5C7A3EE3-5F65-4090-9382-8D7CF391886C}" type="datetimeFigureOut">
              <a:rPr lang="da-DK" smtClean="0"/>
              <a:t>10-01-2020</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3CBDE653-789F-4E3C-A68F-C45207E95C62}" type="slidenum">
              <a:rPr lang="da-DK" smtClean="0"/>
              <a:t>‹nr.›</a:t>
            </a:fld>
            <a:endParaRPr lang="da-DK"/>
          </a:p>
        </p:txBody>
      </p:sp>
    </p:spTree>
    <p:extLst>
      <p:ext uri="{BB962C8B-B14F-4D97-AF65-F5344CB8AC3E}">
        <p14:creationId xmlns:p14="http://schemas.microsoft.com/office/powerpoint/2010/main" val="1962532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da-DK"/>
              <a:t>Klik for at redigere i master</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da-DK"/>
              <a:t>Rediger typografien i masterens</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10"/>
          </p:nvPr>
        </p:nvSpPr>
        <p:spPr/>
        <p:txBody>
          <a:bodyPr/>
          <a:lstStyle/>
          <a:p>
            <a:fld id="{5C7A3EE3-5F65-4090-9382-8D7CF391886C}" type="datetimeFigureOut">
              <a:rPr lang="da-DK" smtClean="0"/>
              <a:t>10-01-2020</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3CBDE653-789F-4E3C-A68F-C45207E95C62}" type="slidenum">
              <a:rPr lang="da-DK" smtClean="0"/>
              <a:t>‹nr.›</a:t>
            </a:fld>
            <a:endParaRPr lang="da-DK"/>
          </a:p>
        </p:txBody>
      </p:sp>
    </p:spTree>
    <p:extLst>
      <p:ext uri="{BB962C8B-B14F-4D97-AF65-F5344CB8AC3E}">
        <p14:creationId xmlns:p14="http://schemas.microsoft.com/office/powerpoint/2010/main" val="4237426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da-DK"/>
              <a:t>Klik for at redigere i master</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da-DK"/>
              <a:t>Rediger typografien i masterens</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5C7A3EE3-5F65-4090-9382-8D7CF391886C}" type="datetimeFigureOut">
              <a:rPr lang="da-DK" smtClean="0"/>
              <a:t>10-01-2020</a:t>
            </a:fld>
            <a:endParaRPr lang="da-DK"/>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da-DK"/>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3CBDE653-789F-4E3C-A68F-C45207E95C62}" type="slidenum">
              <a:rPr lang="da-DK" smtClean="0"/>
              <a:t>‹nr.›</a:t>
            </a:fld>
            <a:endParaRPr lang="da-DK"/>
          </a:p>
        </p:txBody>
      </p:sp>
    </p:spTree>
    <p:extLst>
      <p:ext uri="{BB962C8B-B14F-4D97-AF65-F5344CB8AC3E}">
        <p14:creationId xmlns:p14="http://schemas.microsoft.com/office/powerpoint/2010/main" val="405262607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Hvad er det bedste ved at gå i skole for tiden?</a:t>
            </a:r>
          </a:p>
        </p:txBody>
      </p:sp>
      <p:sp>
        <p:nvSpPr>
          <p:cNvPr id="5" name="Afrundet rektangel 4"/>
          <p:cNvSpPr/>
          <p:nvPr/>
        </p:nvSpPr>
        <p:spPr>
          <a:xfrm>
            <a:off x="6259287" y="1208310"/>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Hvad kan gøre mig usikker?</a:t>
            </a:r>
          </a:p>
          <a:p>
            <a:pPr algn="ctr"/>
            <a:endParaRPr lang="da-DK" sz="2800" dirty="0">
              <a:solidFill>
                <a:schemeClr val="tx1"/>
              </a:solidFill>
            </a:endParaRPr>
          </a:p>
          <a:p>
            <a:pPr algn="ctr"/>
            <a:r>
              <a:rPr lang="da-DK" sz="2800" dirty="0">
                <a:solidFill>
                  <a:schemeClr val="tx1"/>
                </a:solidFill>
              </a:rPr>
              <a:t>Hvad gør jeg når jeg bliver usikker?</a:t>
            </a:r>
          </a:p>
        </p:txBody>
      </p:sp>
      <p:sp>
        <p:nvSpPr>
          <p:cNvPr id="6" name="Afrundet rektangel 5"/>
          <p:cNvSpPr/>
          <p:nvPr/>
        </p:nvSpPr>
        <p:spPr>
          <a:xfrm>
            <a:off x="457201" y="4822368"/>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Hvad vil det sige, at være aktiv i skolen?</a:t>
            </a:r>
          </a:p>
        </p:txBody>
      </p:sp>
      <p:sp>
        <p:nvSpPr>
          <p:cNvPr id="7" name="Afrundet rektangel 6"/>
          <p:cNvSpPr/>
          <p:nvPr/>
        </p:nvSpPr>
        <p:spPr>
          <a:xfrm>
            <a:off x="6259287" y="4822367"/>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I skolen kan jeg godt blive bekymret for, at… </a:t>
            </a:r>
          </a:p>
          <a:p>
            <a:pPr algn="ctr"/>
            <a:endParaRPr lang="da-DK" sz="2800" dirty="0">
              <a:solidFill>
                <a:schemeClr val="tx1"/>
              </a:solidFill>
            </a:endParaRPr>
          </a:p>
          <a:p>
            <a:pPr algn="ctr"/>
            <a:r>
              <a:rPr lang="da-DK" sz="2800" dirty="0">
                <a:solidFill>
                  <a:schemeClr val="tx1"/>
                </a:solidFill>
              </a:rPr>
              <a:t>Hvad gør jeg når jeg bliver bekymret?</a:t>
            </a:r>
          </a:p>
        </p:txBody>
      </p:sp>
      <p:sp>
        <p:nvSpPr>
          <p:cNvPr id="8" name="Afrundet rektangel 7"/>
          <p:cNvSpPr/>
          <p:nvPr/>
        </p:nvSpPr>
        <p:spPr>
          <a:xfrm>
            <a:off x="457201" y="8436424"/>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ville være min hverdag mere rar, hvis ….</a:t>
            </a:r>
          </a:p>
        </p:txBody>
      </p:sp>
      <p:sp>
        <p:nvSpPr>
          <p:cNvPr id="9" name="Afrundet rektangel 8"/>
          <p:cNvSpPr/>
          <p:nvPr/>
        </p:nvSpPr>
        <p:spPr>
          <a:xfrm>
            <a:off x="6259287" y="8436423"/>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Hvor sikker er jeg på at gennemføre de 3 år på uddannelsen?</a:t>
            </a:r>
          </a:p>
        </p:txBody>
      </p:sp>
      <p:sp>
        <p:nvSpPr>
          <p:cNvPr id="10" name="Afrundet rektangel 9"/>
          <p:cNvSpPr/>
          <p:nvPr/>
        </p:nvSpPr>
        <p:spPr>
          <a:xfrm>
            <a:off x="457201" y="12050481"/>
            <a:ext cx="5388428" cy="3102429"/>
          </a:xfrm>
          <a:prstGeom prst="roundRect">
            <a:avLst/>
          </a:prstGeom>
          <a:solidFill>
            <a:schemeClr val="accent6">
              <a:lumMod val="40000"/>
              <a:lumOff val="60000"/>
            </a:schemeClr>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START</a:t>
            </a:r>
          </a:p>
          <a:p>
            <a:pPr algn="ctr"/>
            <a:r>
              <a:rPr lang="da-DK" sz="1600" dirty="0">
                <a:solidFill>
                  <a:schemeClr val="tx1"/>
                </a:solidFill>
              </a:rPr>
              <a:t>Den der sidst har haft fødselsdag starter. </a:t>
            </a:r>
          </a:p>
          <a:p>
            <a:pPr algn="ctr"/>
            <a:r>
              <a:rPr lang="da-DK" sz="1600" dirty="0">
                <a:solidFill>
                  <a:schemeClr val="tx1"/>
                </a:solidFill>
              </a:rPr>
              <a:t>Øvelsen går ud på, at man skiftes til at trække et kort og gøre sætningen færdig eller svare på spørgsmålet. Gruppen må gerne stille uddybende spørgsmål. Derefter går kortet videre indtil alle har svaret. Derefter trækkes det næste kort af den næste deltager. </a:t>
            </a:r>
          </a:p>
          <a:p>
            <a:pPr algn="ctr"/>
            <a:r>
              <a:rPr lang="da-DK" sz="1600" dirty="0">
                <a:solidFill>
                  <a:schemeClr val="tx1"/>
                </a:solidFill>
              </a:rPr>
              <a:t>Man starter med de blå kort, derefter de grønne og til sidst de gule kort. I får besked undervejs om hvornår øvelsen er færdig. Det tager typisk 1-1½ time.</a:t>
            </a:r>
          </a:p>
        </p:txBody>
      </p:sp>
      <p:sp>
        <p:nvSpPr>
          <p:cNvPr id="11" name="Afrundet rektangel 10"/>
          <p:cNvSpPr/>
          <p:nvPr/>
        </p:nvSpPr>
        <p:spPr>
          <a:xfrm>
            <a:off x="6259287" y="12050480"/>
            <a:ext cx="5388428" cy="3102429"/>
          </a:xfrm>
          <a:prstGeom prst="roundRect">
            <a:avLst/>
          </a:prstGeom>
          <a:solidFill>
            <a:schemeClr val="accent4">
              <a:lumMod val="60000"/>
              <a:lumOff val="4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AFSLUTNING</a:t>
            </a:r>
          </a:p>
          <a:p>
            <a:pPr algn="ctr"/>
            <a:endParaRPr lang="da-DK" sz="2800" dirty="0">
              <a:solidFill>
                <a:schemeClr val="tx1"/>
              </a:solidFill>
            </a:endParaRPr>
          </a:p>
          <a:p>
            <a:pPr algn="ctr"/>
            <a:r>
              <a:rPr lang="da-DK" sz="2800" dirty="0">
                <a:solidFill>
                  <a:schemeClr val="tx1"/>
                </a:solidFill>
              </a:rPr>
              <a:t>Det er godt at snakke sammen, sådan her, fordi….</a:t>
            </a:r>
          </a:p>
          <a:p>
            <a:pPr algn="ctr"/>
            <a:endParaRPr lang="da-DK" sz="2800" dirty="0">
              <a:solidFill>
                <a:schemeClr val="tx1"/>
              </a:solidFill>
            </a:endParaRPr>
          </a:p>
          <a:p>
            <a:pPr algn="ctr"/>
            <a:r>
              <a:rPr lang="da-DK" sz="2800" dirty="0">
                <a:solidFill>
                  <a:schemeClr val="tx1"/>
                </a:solidFill>
              </a:rPr>
              <a:t>Det ville være endnu bedre, hvis…</a:t>
            </a:r>
          </a:p>
        </p:txBody>
      </p:sp>
      <p:sp>
        <p:nvSpPr>
          <p:cNvPr id="2" name="Tekstfelt 1">
            <a:extLst>
              <a:ext uri="{FF2B5EF4-FFF2-40B4-BE49-F238E27FC236}">
                <a16:creationId xmlns:a16="http://schemas.microsoft.com/office/drawing/2014/main" id="{00B7F937-41F9-4608-B69C-1A7660D00260}"/>
              </a:ext>
            </a:extLst>
          </p:cNvPr>
          <p:cNvSpPr txBox="1"/>
          <p:nvPr/>
        </p:nvSpPr>
        <p:spPr>
          <a:xfrm>
            <a:off x="981307" y="624468"/>
            <a:ext cx="3506537" cy="646331"/>
          </a:xfrm>
          <a:prstGeom prst="rect">
            <a:avLst/>
          </a:prstGeom>
          <a:noFill/>
        </p:spPr>
        <p:txBody>
          <a:bodyPr wrap="none" rtlCol="0">
            <a:spAutoFit/>
          </a:bodyPr>
          <a:lstStyle/>
          <a:p>
            <a:r>
              <a:rPr lang="da-DK" dirty="0"/>
              <a:t>Gruppevejledning GF1 Første møde</a:t>
            </a:r>
          </a:p>
          <a:p>
            <a:endParaRPr lang="da-DK" dirty="0"/>
          </a:p>
        </p:txBody>
      </p:sp>
    </p:spTree>
    <p:extLst>
      <p:ext uri="{BB962C8B-B14F-4D97-AF65-F5344CB8AC3E}">
        <p14:creationId xmlns:p14="http://schemas.microsoft.com/office/powerpoint/2010/main" val="714434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Det bedste ved at gå på Campus Vejle er…</a:t>
            </a:r>
          </a:p>
        </p:txBody>
      </p:sp>
      <p:sp>
        <p:nvSpPr>
          <p:cNvPr id="5" name="Afrundet rektangel 4"/>
          <p:cNvSpPr/>
          <p:nvPr/>
        </p:nvSpPr>
        <p:spPr>
          <a:xfrm>
            <a:off x="6259287" y="1208310"/>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En god klassekammerat er en der…</a:t>
            </a:r>
            <a:endParaRPr lang="da-DK" sz="3200" dirty="0">
              <a:solidFill>
                <a:schemeClr val="tx1"/>
              </a:solidFill>
            </a:endParaRPr>
          </a:p>
        </p:txBody>
      </p:sp>
      <p:sp>
        <p:nvSpPr>
          <p:cNvPr id="6" name="Afrundet rektangel 5"/>
          <p:cNvSpPr/>
          <p:nvPr/>
        </p:nvSpPr>
        <p:spPr>
          <a:xfrm>
            <a:off x="457201" y="4822368"/>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En god lærer er en der….</a:t>
            </a:r>
          </a:p>
        </p:txBody>
      </p:sp>
      <p:sp>
        <p:nvSpPr>
          <p:cNvPr id="7" name="Afrundet rektangel 6"/>
          <p:cNvSpPr/>
          <p:nvPr/>
        </p:nvSpPr>
        <p:spPr>
          <a:xfrm>
            <a:off x="6259287" y="4822367"/>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En god klasse er…</a:t>
            </a:r>
          </a:p>
        </p:txBody>
      </p:sp>
      <p:sp>
        <p:nvSpPr>
          <p:cNvPr id="8" name="Afrundet rektangel 7"/>
          <p:cNvSpPr/>
          <p:nvPr/>
        </p:nvSpPr>
        <p:spPr>
          <a:xfrm>
            <a:off x="457201" y="8436424"/>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En god dag, er en dag hvor…</a:t>
            </a:r>
          </a:p>
        </p:txBody>
      </p:sp>
      <p:sp>
        <p:nvSpPr>
          <p:cNvPr id="9" name="Afrundet rektangel 8"/>
          <p:cNvSpPr/>
          <p:nvPr/>
        </p:nvSpPr>
        <p:spPr>
          <a:xfrm>
            <a:off x="6259287" y="8436423"/>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Hvordan reagere jeg i pressede situationer?</a:t>
            </a:r>
          </a:p>
          <a:p>
            <a:pPr algn="ctr"/>
            <a:endParaRPr lang="da-DK" sz="3200" dirty="0">
              <a:solidFill>
                <a:schemeClr val="tx1"/>
              </a:solidFill>
            </a:endParaRPr>
          </a:p>
          <a:p>
            <a:pPr algn="ctr"/>
            <a:r>
              <a:rPr lang="da-DK" sz="3200" dirty="0">
                <a:solidFill>
                  <a:schemeClr val="tx1"/>
                </a:solidFill>
              </a:rPr>
              <a:t>Er der en anden måde jeg hellere ville reagere?</a:t>
            </a:r>
          </a:p>
        </p:txBody>
      </p:sp>
      <p:sp>
        <p:nvSpPr>
          <p:cNvPr id="10" name="Afrundet rektangel 9"/>
          <p:cNvSpPr/>
          <p:nvPr/>
        </p:nvSpPr>
        <p:spPr>
          <a:xfrm>
            <a:off x="457201" y="12050481"/>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Det mest spændende, har indtil videre været… </a:t>
            </a:r>
          </a:p>
        </p:txBody>
      </p:sp>
      <p:sp>
        <p:nvSpPr>
          <p:cNvPr id="11" name="Afrundet rektangel 10"/>
          <p:cNvSpPr/>
          <p:nvPr/>
        </p:nvSpPr>
        <p:spPr>
          <a:xfrm>
            <a:off x="6259287" y="12050480"/>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Hører du til på Campus Vejle? </a:t>
            </a:r>
          </a:p>
          <a:p>
            <a:pPr algn="ctr"/>
            <a:endParaRPr lang="da-DK" sz="3200" dirty="0">
              <a:solidFill>
                <a:schemeClr val="tx1"/>
              </a:solidFill>
            </a:endParaRPr>
          </a:p>
          <a:p>
            <a:pPr algn="ctr"/>
            <a:r>
              <a:rPr lang="da-DK" sz="3200" dirty="0">
                <a:solidFill>
                  <a:schemeClr val="tx1"/>
                </a:solidFill>
              </a:rPr>
              <a:t>Hvordan mærker du det?</a:t>
            </a:r>
          </a:p>
        </p:txBody>
      </p:sp>
    </p:spTree>
    <p:extLst>
      <p:ext uri="{BB962C8B-B14F-4D97-AF65-F5344CB8AC3E}">
        <p14:creationId xmlns:p14="http://schemas.microsoft.com/office/powerpoint/2010/main" val="1492998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Grunden til at jeg går her er…</a:t>
            </a:r>
          </a:p>
        </p:txBody>
      </p:sp>
      <p:sp>
        <p:nvSpPr>
          <p:cNvPr id="5" name="Afrundet rektangel 4"/>
          <p:cNvSpPr/>
          <p:nvPr/>
        </p:nvSpPr>
        <p:spPr>
          <a:xfrm>
            <a:off x="6259287" y="1208310"/>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Når jeg er færdig her på EUD overvejer jeg at…</a:t>
            </a:r>
          </a:p>
        </p:txBody>
      </p:sp>
      <p:sp>
        <p:nvSpPr>
          <p:cNvPr id="6" name="Afrundet rektangel 5"/>
          <p:cNvSpPr/>
          <p:nvPr/>
        </p:nvSpPr>
        <p:spPr>
          <a:xfrm>
            <a:off x="457201" y="4822368"/>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En af de bedste timer jeg har haft på nogen skole var da….</a:t>
            </a:r>
          </a:p>
          <a:p>
            <a:pPr algn="ctr"/>
            <a:endParaRPr lang="da-DK" sz="2800" dirty="0">
              <a:solidFill>
                <a:schemeClr val="tx1"/>
              </a:solidFill>
            </a:endParaRPr>
          </a:p>
          <a:p>
            <a:pPr algn="ctr"/>
            <a:r>
              <a:rPr lang="da-DK" sz="2800" dirty="0">
                <a:solidFill>
                  <a:schemeClr val="tx1"/>
                </a:solidFill>
              </a:rPr>
              <a:t>Jeg følte at… </a:t>
            </a:r>
          </a:p>
        </p:txBody>
      </p:sp>
      <p:sp>
        <p:nvSpPr>
          <p:cNvPr id="7" name="Afrundet rektangel 6"/>
          <p:cNvSpPr/>
          <p:nvPr/>
        </p:nvSpPr>
        <p:spPr>
          <a:xfrm>
            <a:off x="6259287" y="4822367"/>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En god time på EUD er når…</a:t>
            </a:r>
          </a:p>
        </p:txBody>
      </p:sp>
      <p:sp>
        <p:nvSpPr>
          <p:cNvPr id="8" name="Afrundet rektangel 7"/>
          <p:cNvSpPr/>
          <p:nvPr/>
        </p:nvSpPr>
        <p:spPr>
          <a:xfrm>
            <a:off x="457201" y="8436424"/>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kunne godt få brug for hjælp til at…</a:t>
            </a:r>
          </a:p>
        </p:txBody>
      </p:sp>
      <p:sp>
        <p:nvSpPr>
          <p:cNvPr id="9" name="Afrundet rektangel 8"/>
          <p:cNvSpPr/>
          <p:nvPr/>
        </p:nvSpPr>
        <p:spPr>
          <a:xfrm>
            <a:off x="6259287" y="8436423"/>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Mit bidrag til klassen er at…</a:t>
            </a:r>
          </a:p>
        </p:txBody>
      </p:sp>
      <p:sp>
        <p:nvSpPr>
          <p:cNvPr id="10" name="Afrundet rektangel 9"/>
          <p:cNvSpPr/>
          <p:nvPr/>
        </p:nvSpPr>
        <p:spPr>
          <a:xfrm>
            <a:off x="457201" y="12050481"/>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Når jeg er færdig på Campus Vejle håber jeg, at jeg vil tænke tilbage på…</a:t>
            </a:r>
          </a:p>
        </p:txBody>
      </p:sp>
      <p:sp>
        <p:nvSpPr>
          <p:cNvPr id="11" name="Afrundet rektangel 10"/>
          <p:cNvSpPr/>
          <p:nvPr/>
        </p:nvSpPr>
        <p:spPr>
          <a:xfrm>
            <a:off x="6259287" y="12050480"/>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synes det er sejt når </a:t>
            </a:r>
            <a:r>
              <a:rPr lang="da-DK" sz="2800">
                <a:solidFill>
                  <a:schemeClr val="tx1"/>
                </a:solidFill>
              </a:rPr>
              <a:t>en klassekammerat viser at…</a:t>
            </a:r>
            <a:endParaRPr lang="da-DK" sz="2800" dirty="0">
              <a:solidFill>
                <a:schemeClr val="tx1"/>
              </a:solidFill>
            </a:endParaRPr>
          </a:p>
        </p:txBody>
      </p:sp>
    </p:spTree>
    <p:extLst>
      <p:ext uri="{BB962C8B-B14F-4D97-AF65-F5344CB8AC3E}">
        <p14:creationId xmlns:p14="http://schemas.microsoft.com/office/powerpoint/2010/main" val="2002118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hårdeste ved at gå på EUD er….</a:t>
            </a:r>
          </a:p>
        </p:txBody>
      </p:sp>
      <p:sp>
        <p:nvSpPr>
          <p:cNvPr id="5" name="Afrundet rektangel 4"/>
          <p:cNvSpPr/>
          <p:nvPr/>
        </p:nvSpPr>
        <p:spPr>
          <a:xfrm>
            <a:off x="6259287" y="1208310"/>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a:solidFill>
                  <a:schemeClr val="tx1"/>
                </a:solidFill>
              </a:rPr>
              <a:t>Jeg føler mig presset af….</a:t>
            </a:r>
          </a:p>
        </p:txBody>
      </p:sp>
      <p:sp>
        <p:nvSpPr>
          <p:cNvPr id="6" name="Afrundet rektangel 5"/>
          <p:cNvSpPr/>
          <p:nvPr/>
        </p:nvSpPr>
        <p:spPr>
          <a:xfrm>
            <a:off x="457201" y="4822368"/>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lærer intet når…</a:t>
            </a:r>
          </a:p>
        </p:txBody>
      </p:sp>
      <p:sp>
        <p:nvSpPr>
          <p:cNvPr id="7" name="Afrundet rektangel 6"/>
          <p:cNvSpPr/>
          <p:nvPr/>
        </p:nvSpPr>
        <p:spPr>
          <a:xfrm>
            <a:off x="6259287" y="4822367"/>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a:solidFill>
                  <a:schemeClr val="tx1"/>
                </a:solidFill>
              </a:rPr>
              <a:t>Jeg lærer bedst når…</a:t>
            </a:r>
          </a:p>
        </p:txBody>
      </p:sp>
      <p:sp>
        <p:nvSpPr>
          <p:cNvPr id="8" name="Afrundet rektangel 7"/>
          <p:cNvSpPr/>
          <p:nvPr/>
        </p:nvSpPr>
        <p:spPr>
          <a:xfrm>
            <a:off x="457201" y="8436424"/>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kunne godt tænke mig, at snakke mere med dem jeg går i klasse med om…</a:t>
            </a:r>
          </a:p>
        </p:txBody>
      </p:sp>
      <p:sp>
        <p:nvSpPr>
          <p:cNvPr id="9" name="Afrundet rektangel 8"/>
          <p:cNvSpPr/>
          <p:nvPr/>
        </p:nvSpPr>
        <p:spPr>
          <a:xfrm>
            <a:off x="6259287" y="8436423"/>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Nogle gange har jeg lyst til at blive hjemme fra skole fordi….</a:t>
            </a:r>
          </a:p>
        </p:txBody>
      </p:sp>
      <p:sp>
        <p:nvSpPr>
          <p:cNvPr id="10" name="Afrundet rektangel 9"/>
          <p:cNvSpPr/>
          <p:nvPr/>
        </p:nvSpPr>
        <p:spPr>
          <a:xfrm>
            <a:off x="457201" y="12050481"/>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forbereder mig til en ny skoledag ved at… </a:t>
            </a:r>
          </a:p>
        </p:txBody>
      </p:sp>
      <p:sp>
        <p:nvSpPr>
          <p:cNvPr id="11" name="Afrundet rektangel 10"/>
          <p:cNvSpPr/>
          <p:nvPr/>
        </p:nvSpPr>
        <p:spPr>
          <a:xfrm>
            <a:off x="6259287" y="12050480"/>
            <a:ext cx="5388428" cy="3102429"/>
          </a:xfrm>
          <a:prstGeom prst="round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Tror du, at dine undervisere tror at du kan mere end du viser? </a:t>
            </a:r>
          </a:p>
          <a:p>
            <a:pPr algn="ctr"/>
            <a:endParaRPr lang="da-DK" sz="2800" dirty="0">
              <a:solidFill>
                <a:schemeClr val="tx1"/>
              </a:solidFill>
            </a:endParaRPr>
          </a:p>
          <a:p>
            <a:pPr algn="ctr"/>
            <a:r>
              <a:rPr lang="da-DK" sz="2800" dirty="0">
                <a:solidFill>
                  <a:schemeClr val="tx1"/>
                </a:solidFill>
              </a:rPr>
              <a:t>Ville dine forældre være stolte af dig hvis de var en flue på væggen </a:t>
            </a:r>
            <a:r>
              <a:rPr lang="da-DK" sz="2800">
                <a:solidFill>
                  <a:schemeClr val="tx1"/>
                </a:solidFill>
              </a:rPr>
              <a:t>i skolen?</a:t>
            </a:r>
            <a:endParaRPr lang="da-DK" sz="2800" dirty="0">
              <a:solidFill>
                <a:schemeClr val="tx1"/>
              </a:solidFill>
            </a:endParaRPr>
          </a:p>
        </p:txBody>
      </p:sp>
    </p:spTree>
    <p:extLst>
      <p:ext uri="{BB962C8B-B14F-4D97-AF65-F5344CB8AC3E}">
        <p14:creationId xmlns:p14="http://schemas.microsoft.com/office/powerpoint/2010/main" val="1182351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solidFill>
            <a:schemeClr val="accent5"/>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bg1"/>
                </a:solidFill>
              </a:rPr>
              <a:t>START</a:t>
            </a:r>
          </a:p>
          <a:p>
            <a:pPr algn="ctr"/>
            <a:r>
              <a:rPr lang="da-DK" sz="1600" dirty="0">
                <a:solidFill>
                  <a:schemeClr val="bg1"/>
                </a:solidFill>
              </a:rPr>
              <a:t>Den der sidst har haft fødselsdag starter. </a:t>
            </a:r>
          </a:p>
          <a:p>
            <a:pPr algn="ctr"/>
            <a:r>
              <a:rPr lang="da-DK" sz="1600" dirty="0">
                <a:solidFill>
                  <a:schemeClr val="bg1"/>
                </a:solidFill>
              </a:rPr>
              <a:t>Øvelsen går ud på, at man skiftes til at trække et kort og gøre sætningen færdig eller svare på spørgsmålet. Gruppen må gerne stille uddybende spørgsmål. Derefter går kortet videre indtil alle har svaret. Derefter trækkes det næste kort af den næste deltager. </a:t>
            </a:r>
          </a:p>
          <a:p>
            <a:pPr algn="ctr"/>
            <a:r>
              <a:rPr lang="da-DK" sz="1600" dirty="0">
                <a:solidFill>
                  <a:schemeClr val="bg1"/>
                </a:solidFill>
              </a:rPr>
              <a:t>Man starter med de blå kort, derefter de grønne og til sidst de gule kort. I får besked undervejs om hvornår øvelsen er færdig. Det tager typisk 1-1½ time.</a:t>
            </a:r>
          </a:p>
        </p:txBody>
      </p:sp>
      <p:sp>
        <p:nvSpPr>
          <p:cNvPr id="5" name="Afrundet rektangel 4"/>
          <p:cNvSpPr/>
          <p:nvPr/>
        </p:nvSpPr>
        <p:spPr>
          <a:xfrm>
            <a:off x="6259287" y="1208310"/>
            <a:ext cx="5388428" cy="3102429"/>
          </a:xfrm>
          <a:prstGeom prst="roundRect">
            <a:avLst/>
          </a:prstGeom>
          <a:solidFill>
            <a:schemeClr val="accent5"/>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bg1"/>
                </a:solidFill>
              </a:rPr>
              <a:t>AFSLUTNING</a:t>
            </a:r>
          </a:p>
          <a:p>
            <a:pPr algn="ctr"/>
            <a:endParaRPr lang="da-DK" sz="2800" dirty="0">
              <a:solidFill>
                <a:schemeClr val="bg1"/>
              </a:solidFill>
            </a:endParaRPr>
          </a:p>
          <a:p>
            <a:pPr algn="ctr"/>
            <a:r>
              <a:rPr lang="da-DK" sz="2800" dirty="0">
                <a:solidFill>
                  <a:schemeClr val="bg1"/>
                </a:solidFill>
              </a:rPr>
              <a:t>Det er godt at snakke sammen, sådan her, fordi….</a:t>
            </a:r>
          </a:p>
        </p:txBody>
      </p:sp>
      <p:sp>
        <p:nvSpPr>
          <p:cNvPr id="6" name="Afrundet rektangel 5"/>
          <p:cNvSpPr/>
          <p:nvPr/>
        </p:nvSpPr>
        <p:spPr>
          <a:xfrm>
            <a:off x="457201" y="4822368"/>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bedste ved at gå på Campus Vejle er…</a:t>
            </a:r>
          </a:p>
        </p:txBody>
      </p:sp>
      <p:sp>
        <p:nvSpPr>
          <p:cNvPr id="7" name="Afrundet rektangel 6"/>
          <p:cNvSpPr/>
          <p:nvPr/>
        </p:nvSpPr>
        <p:spPr>
          <a:xfrm>
            <a:off x="6259287" y="4822367"/>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Hvad er en god klassekultur?</a:t>
            </a:r>
          </a:p>
        </p:txBody>
      </p:sp>
      <p:sp>
        <p:nvSpPr>
          <p:cNvPr id="8" name="Afrundet rektangel 7"/>
          <p:cNvSpPr/>
          <p:nvPr/>
        </p:nvSpPr>
        <p:spPr>
          <a:xfrm>
            <a:off x="457201" y="8436424"/>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En god dag, er en dag hvor…</a:t>
            </a:r>
          </a:p>
        </p:txBody>
      </p:sp>
      <p:sp>
        <p:nvSpPr>
          <p:cNvPr id="9" name="Afrundet rektangel 8"/>
          <p:cNvSpPr/>
          <p:nvPr/>
        </p:nvSpPr>
        <p:spPr>
          <a:xfrm>
            <a:off x="6259287" y="8436423"/>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Hvad betyder læring for dig?</a:t>
            </a:r>
          </a:p>
        </p:txBody>
      </p:sp>
      <p:sp>
        <p:nvSpPr>
          <p:cNvPr id="10" name="Afrundet rektangel 9"/>
          <p:cNvSpPr/>
          <p:nvPr/>
        </p:nvSpPr>
        <p:spPr>
          <a:xfrm>
            <a:off x="457201" y="12050481"/>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er vigtigt for mig, at klare min uddannelse godt, fordi… </a:t>
            </a:r>
          </a:p>
        </p:txBody>
      </p:sp>
      <p:sp>
        <p:nvSpPr>
          <p:cNvPr id="11" name="Afrundet rektangel 10"/>
          <p:cNvSpPr/>
          <p:nvPr/>
        </p:nvSpPr>
        <p:spPr>
          <a:xfrm>
            <a:off x="6259287" y="12050480"/>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Den der vil være mest stolte af mig når jeg færdiggør uddannelsen, er…. </a:t>
            </a:r>
          </a:p>
          <a:p>
            <a:pPr algn="ctr"/>
            <a:endParaRPr lang="da-DK" sz="2800" dirty="0">
              <a:solidFill>
                <a:schemeClr val="tx1"/>
              </a:solidFill>
            </a:endParaRPr>
          </a:p>
          <a:p>
            <a:pPr algn="ctr"/>
            <a:r>
              <a:rPr lang="da-DK" sz="2800" dirty="0">
                <a:solidFill>
                  <a:schemeClr val="tx1"/>
                </a:solidFill>
              </a:rPr>
              <a:t>Fordi…. </a:t>
            </a:r>
          </a:p>
        </p:txBody>
      </p:sp>
      <p:sp>
        <p:nvSpPr>
          <p:cNvPr id="2" name="Tekstfelt 1">
            <a:extLst>
              <a:ext uri="{FF2B5EF4-FFF2-40B4-BE49-F238E27FC236}">
                <a16:creationId xmlns:a16="http://schemas.microsoft.com/office/drawing/2014/main" id="{ABF4771F-ED7D-44A1-9D7D-5D1D3390DDCD}"/>
              </a:ext>
            </a:extLst>
          </p:cNvPr>
          <p:cNvSpPr txBox="1"/>
          <p:nvPr/>
        </p:nvSpPr>
        <p:spPr>
          <a:xfrm>
            <a:off x="691376" y="468351"/>
            <a:ext cx="3930756" cy="369332"/>
          </a:xfrm>
          <a:prstGeom prst="rect">
            <a:avLst/>
          </a:prstGeom>
          <a:noFill/>
        </p:spPr>
        <p:txBody>
          <a:bodyPr wrap="none" rtlCol="0">
            <a:spAutoFit/>
          </a:bodyPr>
          <a:lstStyle/>
          <a:p>
            <a:r>
              <a:rPr lang="da-DK" dirty="0"/>
              <a:t>EUX om kammeratskab og læringskultur</a:t>
            </a:r>
          </a:p>
        </p:txBody>
      </p:sp>
    </p:spTree>
    <p:extLst>
      <p:ext uri="{BB962C8B-B14F-4D97-AF65-F5344CB8AC3E}">
        <p14:creationId xmlns:p14="http://schemas.microsoft.com/office/powerpoint/2010/main" val="2999817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Grunden til at jeg går her er…</a:t>
            </a:r>
          </a:p>
        </p:txBody>
      </p:sp>
      <p:sp>
        <p:nvSpPr>
          <p:cNvPr id="5" name="Afrundet rektangel 4"/>
          <p:cNvSpPr/>
          <p:nvPr/>
        </p:nvSpPr>
        <p:spPr>
          <a:xfrm>
            <a:off x="6259287" y="120831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Når jeg er færdig her på uddannelsen overvejer jeg at…</a:t>
            </a:r>
          </a:p>
        </p:txBody>
      </p:sp>
      <p:sp>
        <p:nvSpPr>
          <p:cNvPr id="6" name="Afrundet rektangel 5"/>
          <p:cNvSpPr/>
          <p:nvPr/>
        </p:nvSpPr>
        <p:spPr>
          <a:xfrm>
            <a:off x="457201" y="4822368"/>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En af de bedste timer jeg har haft på nogen skole var da….</a:t>
            </a:r>
          </a:p>
        </p:txBody>
      </p:sp>
      <p:sp>
        <p:nvSpPr>
          <p:cNvPr id="7" name="Afrundet rektangel 6"/>
          <p:cNvSpPr/>
          <p:nvPr/>
        </p:nvSpPr>
        <p:spPr>
          <a:xfrm>
            <a:off x="6259287" y="4822367"/>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Hvorfor er det vigtigt for samfundet, at vi får en uddannelse? </a:t>
            </a:r>
          </a:p>
        </p:txBody>
      </p:sp>
      <p:sp>
        <p:nvSpPr>
          <p:cNvPr id="8" name="Afrundet rektangel 7"/>
          <p:cNvSpPr/>
          <p:nvPr/>
        </p:nvSpPr>
        <p:spPr>
          <a:xfrm>
            <a:off x="457201" y="8436424"/>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kunne godt få brug for hjælp i skolen, til at…</a:t>
            </a:r>
          </a:p>
        </p:txBody>
      </p:sp>
      <p:sp>
        <p:nvSpPr>
          <p:cNvPr id="9" name="Afrundet rektangel 8"/>
          <p:cNvSpPr/>
          <p:nvPr/>
        </p:nvSpPr>
        <p:spPr>
          <a:xfrm>
            <a:off x="6259287" y="8436423"/>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Hvordan bidrager jeg selv bedst til læring i klassen? </a:t>
            </a:r>
          </a:p>
        </p:txBody>
      </p:sp>
      <p:sp>
        <p:nvSpPr>
          <p:cNvPr id="10" name="Afrundet rektangel 9"/>
          <p:cNvSpPr/>
          <p:nvPr/>
        </p:nvSpPr>
        <p:spPr>
          <a:xfrm>
            <a:off x="457201" y="1205048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kan huske en god oplevelse fra min tidligere skole, hvor…</a:t>
            </a:r>
          </a:p>
        </p:txBody>
      </p:sp>
      <p:sp>
        <p:nvSpPr>
          <p:cNvPr id="11" name="Afrundet rektangel 10"/>
          <p:cNvSpPr/>
          <p:nvPr/>
        </p:nvSpPr>
        <p:spPr>
          <a:xfrm>
            <a:off x="6259287" y="1205048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synes det er sejt når </a:t>
            </a:r>
            <a:r>
              <a:rPr lang="da-DK" sz="2800">
                <a:solidFill>
                  <a:schemeClr val="tx1"/>
                </a:solidFill>
              </a:rPr>
              <a:t>en klassekammerat viser at…</a:t>
            </a:r>
            <a:endParaRPr lang="da-DK" sz="2800" dirty="0">
              <a:solidFill>
                <a:schemeClr val="tx1"/>
              </a:solidFill>
            </a:endParaRPr>
          </a:p>
        </p:txBody>
      </p:sp>
    </p:spTree>
    <p:extLst>
      <p:ext uri="{BB962C8B-B14F-4D97-AF65-F5344CB8AC3E}">
        <p14:creationId xmlns:p14="http://schemas.microsoft.com/office/powerpoint/2010/main" val="9675294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hårdeste ved at gå på uddannelse er….</a:t>
            </a:r>
          </a:p>
          <a:p>
            <a:pPr algn="ctr"/>
            <a:endParaRPr lang="da-DK" sz="2800" dirty="0">
              <a:solidFill>
                <a:schemeClr val="tx1"/>
              </a:solidFill>
            </a:endParaRPr>
          </a:p>
          <a:p>
            <a:pPr algn="ctr"/>
            <a:r>
              <a:rPr lang="da-DK" sz="2800" dirty="0">
                <a:solidFill>
                  <a:schemeClr val="tx1"/>
                </a:solidFill>
              </a:rPr>
              <a:t>Jeg kunne selv gøre det lettere for mig selv, hvis… </a:t>
            </a:r>
          </a:p>
        </p:txBody>
      </p:sp>
      <p:sp>
        <p:nvSpPr>
          <p:cNvPr id="5" name="Afrundet rektangel 4"/>
          <p:cNvSpPr/>
          <p:nvPr/>
        </p:nvSpPr>
        <p:spPr>
          <a:xfrm>
            <a:off x="6259287" y="120831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Lærernes krav skal flytte os fagligt. </a:t>
            </a:r>
          </a:p>
          <a:p>
            <a:pPr algn="ctr"/>
            <a:endParaRPr lang="da-DK" sz="2800" dirty="0">
              <a:solidFill>
                <a:schemeClr val="tx1"/>
              </a:solidFill>
            </a:endParaRPr>
          </a:p>
          <a:p>
            <a:pPr algn="ctr"/>
            <a:r>
              <a:rPr lang="da-DK" sz="2800" dirty="0">
                <a:solidFill>
                  <a:schemeClr val="tx1"/>
                </a:solidFill>
              </a:rPr>
              <a:t>Jeg kan godt føle mig presset af….</a:t>
            </a:r>
          </a:p>
        </p:txBody>
      </p:sp>
      <p:sp>
        <p:nvSpPr>
          <p:cNvPr id="6" name="Afrundet rektangel 5"/>
          <p:cNvSpPr/>
          <p:nvPr/>
        </p:nvSpPr>
        <p:spPr>
          <a:xfrm>
            <a:off x="457201" y="4822368"/>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a:solidFill>
                  <a:schemeClr val="tx1"/>
                </a:solidFill>
              </a:rPr>
              <a:t>Jeg lærer intet når…?</a:t>
            </a:r>
          </a:p>
        </p:txBody>
      </p:sp>
      <p:sp>
        <p:nvSpPr>
          <p:cNvPr id="7" name="Afrundet rektangel 6"/>
          <p:cNvSpPr/>
          <p:nvPr/>
        </p:nvSpPr>
        <p:spPr>
          <a:xfrm>
            <a:off x="6259287" y="4822367"/>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bliver stolt når jeg kan mærke, at jeg har lært noget nyt. </a:t>
            </a:r>
          </a:p>
          <a:p>
            <a:pPr algn="ctr"/>
            <a:endParaRPr lang="da-DK" sz="2800" dirty="0">
              <a:solidFill>
                <a:schemeClr val="tx1"/>
              </a:solidFill>
            </a:endParaRPr>
          </a:p>
          <a:p>
            <a:pPr algn="ctr"/>
            <a:r>
              <a:rPr lang="da-DK" sz="2800" dirty="0">
                <a:solidFill>
                  <a:schemeClr val="tx1"/>
                </a:solidFill>
              </a:rPr>
              <a:t>Jeg lærer bedst når…</a:t>
            </a:r>
          </a:p>
        </p:txBody>
      </p:sp>
      <p:sp>
        <p:nvSpPr>
          <p:cNvPr id="8" name="Afrundet rektangel 7"/>
          <p:cNvSpPr/>
          <p:nvPr/>
        </p:nvSpPr>
        <p:spPr>
          <a:xfrm>
            <a:off x="457201" y="8436424"/>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kunne godt tænke mig, at snakke mere med dem jeg går i klasse med om…</a:t>
            </a:r>
          </a:p>
        </p:txBody>
      </p:sp>
      <p:sp>
        <p:nvSpPr>
          <p:cNvPr id="9" name="Afrundet rektangel 8"/>
          <p:cNvSpPr/>
          <p:nvPr/>
        </p:nvSpPr>
        <p:spPr>
          <a:xfrm>
            <a:off x="6259287" y="8436423"/>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Nogle gange har jeg lyst til at blive hjemme fra skole fordi….</a:t>
            </a:r>
          </a:p>
        </p:txBody>
      </p:sp>
      <p:sp>
        <p:nvSpPr>
          <p:cNvPr id="10" name="Afrundet rektangel 9"/>
          <p:cNvSpPr/>
          <p:nvPr/>
        </p:nvSpPr>
        <p:spPr>
          <a:xfrm>
            <a:off x="457201" y="1205048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synes, at vi kan gøre os dygtigere i klassen og støtte hinanden bedre, hvis vi…..</a:t>
            </a:r>
          </a:p>
        </p:txBody>
      </p:sp>
      <p:sp>
        <p:nvSpPr>
          <p:cNvPr id="11" name="Afrundet rektangel 10"/>
          <p:cNvSpPr/>
          <p:nvPr/>
        </p:nvSpPr>
        <p:spPr>
          <a:xfrm>
            <a:off x="6259287" y="1205048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ved, at det er vigtigt for mig, at jeg bliver klogere. Jeg glemmer tid og sted når jeg bliver optaget af…</a:t>
            </a:r>
          </a:p>
        </p:txBody>
      </p:sp>
    </p:spTree>
    <p:extLst>
      <p:ext uri="{BB962C8B-B14F-4D97-AF65-F5344CB8AC3E}">
        <p14:creationId xmlns:p14="http://schemas.microsoft.com/office/powerpoint/2010/main" val="535164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er fedt at føle sig klog. Jeg føler mig klog og sej når… </a:t>
            </a:r>
          </a:p>
        </p:txBody>
      </p:sp>
      <p:sp>
        <p:nvSpPr>
          <p:cNvPr id="5" name="Afrundet rektangel 4"/>
          <p:cNvSpPr/>
          <p:nvPr/>
        </p:nvSpPr>
        <p:spPr>
          <a:xfrm>
            <a:off x="6259287" y="120831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Når jeg bliver udfordret i timerne, ved jeg at jeg bliver klogere. Men det kan også få mig til at føle mig usikker. Det ville hjælpe mig meget hvis… </a:t>
            </a:r>
          </a:p>
        </p:txBody>
      </p:sp>
      <p:sp>
        <p:nvSpPr>
          <p:cNvPr id="6" name="Afrundet rektangel 5"/>
          <p:cNvSpPr/>
          <p:nvPr/>
        </p:nvSpPr>
        <p:spPr>
          <a:xfrm>
            <a:off x="457201" y="4822368"/>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At være studieaktiv betyder, for mig, at …. </a:t>
            </a:r>
          </a:p>
        </p:txBody>
      </p:sp>
      <p:sp>
        <p:nvSpPr>
          <p:cNvPr id="7" name="Afrundet rektangel 6"/>
          <p:cNvSpPr/>
          <p:nvPr/>
        </p:nvSpPr>
        <p:spPr>
          <a:xfrm>
            <a:off x="6259287" y="4822367"/>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I skolen kan jeg godt blive bekymret for, at… </a:t>
            </a:r>
          </a:p>
        </p:txBody>
      </p:sp>
      <p:sp>
        <p:nvSpPr>
          <p:cNvPr id="8" name="Afrundet rektangel 7"/>
          <p:cNvSpPr/>
          <p:nvPr/>
        </p:nvSpPr>
        <p:spPr>
          <a:xfrm>
            <a:off x="457201" y="8436424"/>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ville gøre min hverdag mere rar, hvis ….</a:t>
            </a:r>
          </a:p>
        </p:txBody>
      </p:sp>
      <p:sp>
        <p:nvSpPr>
          <p:cNvPr id="9" name="Afrundet rektangel 8"/>
          <p:cNvSpPr/>
          <p:nvPr/>
        </p:nvSpPr>
        <p:spPr>
          <a:xfrm>
            <a:off x="6259287" y="8436423"/>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er fedt at møde nogen man ser op til. Den klogeste jeg kender er… </a:t>
            </a:r>
          </a:p>
          <a:p>
            <a:pPr algn="ctr"/>
            <a:endParaRPr lang="da-DK" sz="2800" dirty="0">
              <a:solidFill>
                <a:schemeClr val="tx1"/>
              </a:solidFill>
            </a:endParaRPr>
          </a:p>
          <a:p>
            <a:pPr algn="ctr"/>
            <a:r>
              <a:rPr lang="da-DK" sz="2800" dirty="0">
                <a:solidFill>
                  <a:schemeClr val="tx1"/>
                </a:solidFill>
              </a:rPr>
              <a:t>Fordi…. </a:t>
            </a:r>
          </a:p>
        </p:txBody>
      </p:sp>
      <p:sp>
        <p:nvSpPr>
          <p:cNvPr id="10" name="Afrundet rektangel 9"/>
          <p:cNvSpPr/>
          <p:nvPr/>
        </p:nvSpPr>
        <p:spPr>
          <a:xfrm>
            <a:off x="457201" y="1205048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er vigtigt at man bruger sin intelligens og er engageret i sit studie. Hvordan bruger jeg min intelligens hver dag? </a:t>
            </a:r>
            <a:endParaRPr lang="da-DK" sz="1600" dirty="0">
              <a:solidFill>
                <a:schemeClr val="tx1"/>
              </a:solidFill>
            </a:endParaRPr>
          </a:p>
        </p:txBody>
      </p:sp>
      <p:sp>
        <p:nvSpPr>
          <p:cNvPr id="11" name="Afrundet rektangel 10"/>
          <p:cNvSpPr/>
          <p:nvPr/>
        </p:nvSpPr>
        <p:spPr>
          <a:xfrm>
            <a:off x="6259287" y="1205048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En god klassekammerat er en der…</a:t>
            </a:r>
            <a:endParaRPr lang="da-DK" sz="3200" dirty="0">
              <a:solidFill>
                <a:schemeClr val="tx1"/>
              </a:solidFill>
            </a:endParaRPr>
          </a:p>
        </p:txBody>
      </p:sp>
    </p:spTree>
    <p:extLst>
      <p:ext uri="{BB962C8B-B14F-4D97-AF65-F5344CB8AC3E}">
        <p14:creationId xmlns:p14="http://schemas.microsoft.com/office/powerpoint/2010/main" val="698206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947055"/>
            <a:ext cx="5388428" cy="3186795"/>
          </a:xfrm>
          <a:prstGeom prst="roundRect">
            <a:avLst/>
          </a:prstGeom>
          <a:solidFill>
            <a:schemeClr val="accent6">
              <a:lumMod val="75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bg1"/>
                </a:solidFill>
              </a:rPr>
              <a:t>START</a:t>
            </a:r>
          </a:p>
          <a:p>
            <a:pPr algn="ctr"/>
            <a:r>
              <a:rPr lang="da-DK" sz="1400" dirty="0">
                <a:solidFill>
                  <a:schemeClr val="bg1"/>
                </a:solidFill>
              </a:rPr>
              <a:t>Øvelsen handler om at nå de resultater, som du ønsker dig.</a:t>
            </a:r>
          </a:p>
          <a:p>
            <a:pPr algn="ctr"/>
            <a:r>
              <a:rPr lang="da-DK" sz="1400" dirty="0">
                <a:solidFill>
                  <a:schemeClr val="bg1"/>
                </a:solidFill>
              </a:rPr>
              <a:t>Første deltager besvare kortet og sender det videre. De øvrige deltagere skal ikke kommentere på det der fortælles med mindre vejleder eller underviser opfordre til det. </a:t>
            </a:r>
          </a:p>
          <a:p>
            <a:pPr algn="ctr"/>
            <a:r>
              <a:rPr lang="da-DK" sz="1400" dirty="0">
                <a:solidFill>
                  <a:schemeClr val="bg1"/>
                </a:solidFill>
              </a:rPr>
              <a:t>Kortet sendes videre til alle deltagere har svaret på det. </a:t>
            </a:r>
          </a:p>
        </p:txBody>
      </p:sp>
      <p:sp>
        <p:nvSpPr>
          <p:cNvPr id="5" name="Afrundet rektangel 4"/>
          <p:cNvSpPr/>
          <p:nvPr/>
        </p:nvSpPr>
        <p:spPr>
          <a:xfrm>
            <a:off x="6259287" y="947054"/>
            <a:ext cx="5388428" cy="3186795"/>
          </a:xfrm>
          <a:prstGeom prst="roundRect">
            <a:avLst/>
          </a:prstGeom>
          <a:solidFill>
            <a:schemeClr val="accent6">
              <a:lumMod val="75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400" dirty="0">
                <a:solidFill>
                  <a:schemeClr val="bg1"/>
                </a:solidFill>
              </a:rPr>
              <a:t>AFSLUTNING</a:t>
            </a:r>
          </a:p>
          <a:p>
            <a:pPr algn="ctr"/>
            <a:endParaRPr lang="da-DK" sz="2400" dirty="0">
              <a:solidFill>
                <a:schemeClr val="bg1"/>
              </a:solidFill>
            </a:endParaRPr>
          </a:p>
          <a:p>
            <a:pPr algn="ctr"/>
            <a:r>
              <a:rPr lang="da-DK" sz="2400" dirty="0">
                <a:solidFill>
                  <a:schemeClr val="bg1"/>
                </a:solidFill>
              </a:rPr>
              <a:t>Hvad er det gode ved at tale sammen på denne her måde?</a:t>
            </a:r>
          </a:p>
        </p:txBody>
      </p:sp>
      <p:sp>
        <p:nvSpPr>
          <p:cNvPr id="6" name="Afrundet rektangel 5"/>
          <p:cNvSpPr/>
          <p:nvPr/>
        </p:nvSpPr>
        <p:spPr>
          <a:xfrm>
            <a:off x="457201" y="4595396"/>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 </a:t>
            </a:r>
          </a:p>
          <a:p>
            <a:pPr algn="ctr"/>
            <a:r>
              <a:rPr lang="da-DK" sz="2800" dirty="0">
                <a:solidFill>
                  <a:schemeClr val="tx1"/>
                </a:solidFill>
              </a:rPr>
              <a:t>Hvordan kunne du godt tænke dig at dine resultater i skolen var for tiden? </a:t>
            </a:r>
          </a:p>
        </p:txBody>
      </p:sp>
      <p:sp>
        <p:nvSpPr>
          <p:cNvPr id="7" name="Afrundet rektangel 6"/>
          <p:cNvSpPr/>
          <p:nvPr/>
        </p:nvSpPr>
        <p:spPr>
          <a:xfrm>
            <a:off x="6259287" y="459539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2.</a:t>
            </a:r>
          </a:p>
          <a:p>
            <a:pPr algn="ctr"/>
            <a:r>
              <a:rPr lang="da-DK" sz="2800" dirty="0">
                <a:solidFill>
                  <a:schemeClr val="tx1"/>
                </a:solidFill>
              </a:rPr>
              <a:t>Hvordan er din egen vurdering af dine indsats og resultater lige nu?</a:t>
            </a:r>
          </a:p>
        </p:txBody>
      </p:sp>
      <p:sp>
        <p:nvSpPr>
          <p:cNvPr id="8" name="Afrundet rektangel 7"/>
          <p:cNvSpPr/>
          <p:nvPr/>
        </p:nvSpPr>
        <p:spPr>
          <a:xfrm>
            <a:off x="457201" y="8243736"/>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3. </a:t>
            </a:r>
          </a:p>
          <a:p>
            <a:pPr algn="ctr"/>
            <a:r>
              <a:rPr lang="da-DK" sz="2800" dirty="0">
                <a:solidFill>
                  <a:schemeClr val="tx1"/>
                </a:solidFill>
              </a:rPr>
              <a:t>Tror du, at dine </a:t>
            </a:r>
            <a:r>
              <a:rPr lang="da-DK" sz="2800" u="sng" dirty="0">
                <a:solidFill>
                  <a:schemeClr val="tx1"/>
                </a:solidFill>
              </a:rPr>
              <a:t>undervisere</a:t>
            </a:r>
            <a:r>
              <a:rPr lang="da-DK" sz="2800" dirty="0">
                <a:solidFill>
                  <a:schemeClr val="tx1"/>
                </a:solidFill>
              </a:rPr>
              <a:t> mener, at du kan mere end du viser? </a:t>
            </a:r>
          </a:p>
          <a:p>
            <a:pPr algn="ctr"/>
            <a:endParaRPr lang="da-DK" sz="2800" dirty="0">
              <a:solidFill>
                <a:schemeClr val="tx1"/>
              </a:solidFill>
            </a:endParaRPr>
          </a:p>
          <a:p>
            <a:pPr algn="ctr"/>
            <a:r>
              <a:rPr lang="da-DK" sz="2800" dirty="0">
                <a:solidFill>
                  <a:schemeClr val="tx1"/>
                </a:solidFill>
              </a:rPr>
              <a:t>Tror </a:t>
            </a:r>
            <a:r>
              <a:rPr lang="da-DK" sz="2800" u="sng" dirty="0">
                <a:solidFill>
                  <a:schemeClr val="tx1"/>
                </a:solidFill>
              </a:rPr>
              <a:t>du</a:t>
            </a:r>
            <a:r>
              <a:rPr lang="da-DK" sz="2800" dirty="0">
                <a:solidFill>
                  <a:schemeClr val="tx1"/>
                </a:solidFill>
              </a:rPr>
              <a:t>, at du kan mere, end du viser?</a:t>
            </a:r>
          </a:p>
        </p:txBody>
      </p:sp>
      <p:sp>
        <p:nvSpPr>
          <p:cNvPr id="9" name="Afrundet rektangel 8"/>
          <p:cNvSpPr/>
          <p:nvPr/>
        </p:nvSpPr>
        <p:spPr>
          <a:xfrm>
            <a:off x="6259287" y="824373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4. </a:t>
            </a:r>
          </a:p>
          <a:p>
            <a:pPr algn="ctr"/>
            <a:r>
              <a:rPr lang="da-DK" sz="2800" dirty="0">
                <a:solidFill>
                  <a:schemeClr val="tx1"/>
                </a:solidFill>
              </a:rPr>
              <a:t>Hvad skete der, sidste gang du ikke var til time? </a:t>
            </a:r>
          </a:p>
          <a:p>
            <a:pPr algn="ctr"/>
            <a:endParaRPr lang="da-DK" sz="2800" dirty="0">
              <a:solidFill>
                <a:schemeClr val="tx1"/>
              </a:solidFill>
            </a:endParaRPr>
          </a:p>
          <a:p>
            <a:pPr algn="ctr"/>
            <a:r>
              <a:rPr lang="da-DK" sz="2800" dirty="0">
                <a:solidFill>
                  <a:schemeClr val="tx1"/>
                </a:solidFill>
              </a:rPr>
              <a:t>Hvad tænkte du over i situationen? </a:t>
            </a:r>
          </a:p>
          <a:p>
            <a:pPr algn="ctr"/>
            <a:endParaRPr lang="da-DK" sz="2800" dirty="0">
              <a:solidFill>
                <a:schemeClr val="tx1"/>
              </a:solidFill>
            </a:endParaRPr>
          </a:p>
        </p:txBody>
      </p:sp>
      <p:sp>
        <p:nvSpPr>
          <p:cNvPr id="2" name="Rektangel 1"/>
          <p:cNvSpPr/>
          <p:nvPr/>
        </p:nvSpPr>
        <p:spPr>
          <a:xfrm>
            <a:off x="457201" y="174166"/>
            <a:ext cx="5654048" cy="338554"/>
          </a:xfrm>
          <a:prstGeom prst="rect">
            <a:avLst/>
          </a:prstGeom>
        </p:spPr>
        <p:txBody>
          <a:bodyPr wrap="none">
            <a:spAutoFit/>
          </a:bodyPr>
          <a:lstStyle/>
          <a:p>
            <a:r>
              <a:rPr lang="da-DK" sz="1600" dirty="0"/>
              <a:t>Gruppevejledningskort bedre fremmøde og bedre resultater 2019</a:t>
            </a:r>
          </a:p>
        </p:txBody>
      </p:sp>
      <p:sp>
        <p:nvSpPr>
          <p:cNvPr id="11" name="Afrundet rektangel 10"/>
          <p:cNvSpPr/>
          <p:nvPr/>
        </p:nvSpPr>
        <p:spPr>
          <a:xfrm>
            <a:off x="457201" y="1189207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5. </a:t>
            </a:r>
          </a:p>
          <a:p>
            <a:pPr algn="ctr"/>
            <a:r>
              <a:rPr lang="da-DK" sz="2800" dirty="0">
                <a:solidFill>
                  <a:schemeClr val="tx1"/>
                </a:solidFill>
              </a:rPr>
              <a:t>Hvorfor vælger du ind imellem at lave noget andet end at møde til time? </a:t>
            </a:r>
          </a:p>
          <a:p>
            <a:pPr algn="ctr"/>
            <a:endParaRPr lang="da-DK" sz="2800" dirty="0">
              <a:solidFill>
                <a:schemeClr val="tx1"/>
              </a:solidFill>
            </a:endParaRPr>
          </a:p>
          <a:p>
            <a:pPr algn="ctr"/>
            <a:r>
              <a:rPr lang="da-DK" sz="2800" dirty="0">
                <a:solidFill>
                  <a:schemeClr val="tx1"/>
                </a:solidFill>
              </a:rPr>
              <a:t>Hvad vil du hellere gøre fremover? </a:t>
            </a:r>
          </a:p>
        </p:txBody>
      </p:sp>
      <p:sp>
        <p:nvSpPr>
          <p:cNvPr id="12" name="Afrundet rektangel 11"/>
          <p:cNvSpPr/>
          <p:nvPr/>
        </p:nvSpPr>
        <p:spPr>
          <a:xfrm>
            <a:off x="6259287" y="11892074"/>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6. </a:t>
            </a:r>
          </a:p>
          <a:p>
            <a:pPr algn="ctr"/>
            <a:r>
              <a:rPr lang="da-DK" sz="2800" dirty="0">
                <a:solidFill>
                  <a:schemeClr val="tx1"/>
                </a:solidFill>
              </a:rPr>
              <a:t>Hvad vil du gerne med uddannelsen? </a:t>
            </a:r>
          </a:p>
          <a:p>
            <a:pPr algn="ctr"/>
            <a:endParaRPr lang="da-DK" sz="2800" dirty="0">
              <a:solidFill>
                <a:schemeClr val="tx1"/>
              </a:solidFill>
            </a:endParaRPr>
          </a:p>
          <a:p>
            <a:pPr algn="ctr"/>
            <a:r>
              <a:rPr lang="da-DK" sz="2800" dirty="0">
                <a:solidFill>
                  <a:schemeClr val="tx1"/>
                </a:solidFill>
              </a:rPr>
              <a:t>Og hvordan vil du nå dertil?</a:t>
            </a:r>
          </a:p>
        </p:txBody>
      </p:sp>
    </p:spTree>
    <p:extLst>
      <p:ext uri="{BB962C8B-B14F-4D97-AF65-F5344CB8AC3E}">
        <p14:creationId xmlns:p14="http://schemas.microsoft.com/office/powerpoint/2010/main" val="732026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94705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Når jeg høre xxx fortælle, får det mig til at tænke på… </a:t>
            </a:r>
          </a:p>
        </p:txBody>
      </p:sp>
      <p:sp>
        <p:nvSpPr>
          <p:cNvPr id="5" name="Afrundet rektangel 4"/>
          <p:cNvSpPr/>
          <p:nvPr/>
        </p:nvSpPr>
        <p:spPr>
          <a:xfrm>
            <a:off x="6259287" y="947054"/>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kan kende det fra mig selv, når jeg høre at… </a:t>
            </a:r>
          </a:p>
        </p:txBody>
      </p:sp>
      <p:sp>
        <p:nvSpPr>
          <p:cNvPr id="6" name="Afrundet rektangel 5"/>
          <p:cNvSpPr/>
          <p:nvPr/>
        </p:nvSpPr>
        <p:spPr>
          <a:xfrm>
            <a:off x="457201" y="4595396"/>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er sejt at… </a:t>
            </a:r>
          </a:p>
        </p:txBody>
      </p:sp>
      <p:sp>
        <p:nvSpPr>
          <p:cNvPr id="7" name="Afrundet rektangel 6"/>
          <p:cNvSpPr/>
          <p:nvPr/>
        </p:nvSpPr>
        <p:spPr>
          <a:xfrm>
            <a:off x="6259287" y="459539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Da jeg hørte x fortælle,</a:t>
            </a:r>
            <a:br>
              <a:rPr lang="da-DK" sz="2800" dirty="0">
                <a:solidFill>
                  <a:schemeClr val="tx1"/>
                </a:solidFill>
              </a:rPr>
            </a:br>
            <a:r>
              <a:rPr lang="da-DK" sz="2800" dirty="0">
                <a:solidFill>
                  <a:schemeClr val="tx1"/>
                </a:solidFill>
              </a:rPr>
              <a:t>fik jeg lyst til at spørge om …</a:t>
            </a:r>
          </a:p>
        </p:txBody>
      </p:sp>
      <p:sp>
        <p:nvSpPr>
          <p:cNvPr id="8" name="Afrundet rektangel 7"/>
          <p:cNvSpPr/>
          <p:nvPr/>
        </p:nvSpPr>
        <p:spPr>
          <a:xfrm>
            <a:off x="457201" y="8243736"/>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Mon x har tænkt på …</a:t>
            </a:r>
          </a:p>
        </p:txBody>
      </p:sp>
      <p:sp>
        <p:nvSpPr>
          <p:cNvPr id="9" name="Afrundet rektangel 8"/>
          <p:cNvSpPr/>
          <p:nvPr/>
        </p:nvSpPr>
        <p:spPr>
          <a:xfrm>
            <a:off x="6259287" y="824373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Når x fortæller, synes jeg han/hun viser …. </a:t>
            </a:r>
          </a:p>
        </p:txBody>
      </p:sp>
      <p:sp>
        <p:nvSpPr>
          <p:cNvPr id="2" name="Rektangel 1"/>
          <p:cNvSpPr/>
          <p:nvPr/>
        </p:nvSpPr>
        <p:spPr>
          <a:xfrm>
            <a:off x="457201" y="174166"/>
            <a:ext cx="5654048" cy="338554"/>
          </a:xfrm>
          <a:prstGeom prst="rect">
            <a:avLst/>
          </a:prstGeom>
        </p:spPr>
        <p:txBody>
          <a:bodyPr wrap="none">
            <a:spAutoFit/>
          </a:bodyPr>
          <a:lstStyle/>
          <a:p>
            <a:r>
              <a:rPr lang="da-DK" sz="1600" dirty="0"/>
              <a:t>Gruppevejledningskort bedre fremmøde og bedre resultater 2019</a:t>
            </a:r>
          </a:p>
        </p:txBody>
      </p:sp>
      <p:sp>
        <p:nvSpPr>
          <p:cNvPr id="11" name="Afrundet rektangel 10"/>
          <p:cNvSpPr/>
          <p:nvPr/>
        </p:nvSpPr>
        <p:spPr>
          <a:xfrm>
            <a:off x="457201" y="1189207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Hvis jeg var x ville jeg måske…</a:t>
            </a:r>
          </a:p>
        </p:txBody>
      </p:sp>
      <p:sp>
        <p:nvSpPr>
          <p:cNvPr id="12" name="Afrundet rektangel 11"/>
          <p:cNvSpPr/>
          <p:nvPr/>
        </p:nvSpPr>
        <p:spPr>
          <a:xfrm>
            <a:off x="6259287" y="11892074"/>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a:t>
            </a:r>
            <a:r>
              <a:rPr lang="da-DK" sz="2800">
                <a:solidFill>
                  <a:schemeClr val="tx1"/>
                </a:solidFill>
              </a:rPr>
              <a:t>har selv prøvet at…</a:t>
            </a:r>
            <a:endParaRPr lang="da-DK" sz="2800" dirty="0">
              <a:solidFill>
                <a:schemeClr val="tx1"/>
              </a:solidFill>
            </a:endParaRPr>
          </a:p>
        </p:txBody>
      </p:sp>
    </p:spTree>
    <p:extLst>
      <p:ext uri="{BB962C8B-B14F-4D97-AF65-F5344CB8AC3E}">
        <p14:creationId xmlns:p14="http://schemas.microsoft.com/office/powerpoint/2010/main" val="41760071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solidFill>
            <a:schemeClr val="accent5"/>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bg1"/>
                </a:solidFill>
              </a:rPr>
              <a:t>START</a:t>
            </a:r>
          </a:p>
          <a:p>
            <a:pPr algn="ctr"/>
            <a:r>
              <a:rPr lang="da-DK" sz="1600" dirty="0">
                <a:solidFill>
                  <a:schemeClr val="bg1"/>
                </a:solidFill>
              </a:rPr>
              <a:t>Den der sidst har haft fødselsdag starter. </a:t>
            </a:r>
          </a:p>
          <a:p>
            <a:pPr algn="ctr"/>
            <a:r>
              <a:rPr lang="da-DK" sz="1600" dirty="0">
                <a:solidFill>
                  <a:schemeClr val="bg1"/>
                </a:solidFill>
              </a:rPr>
              <a:t>Øvelsen går ud på, at man skiftes til at trække et kort og gøre sætningen færdig eller svare på spørgsmålet. Gruppen må gerne stille uddybende spørgsmål. Derefter går kortet videre indtil alle har svaret. Derefter trækkes det næste kort af den næste deltager. </a:t>
            </a:r>
          </a:p>
          <a:p>
            <a:pPr algn="ctr"/>
            <a:r>
              <a:rPr lang="da-DK" sz="1600" dirty="0">
                <a:solidFill>
                  <a:schemeClr val="bg1"/>
                </a:solidFill>
              </a:rPr>
              <a:t>Den der sidder til højre for den som er i gang med at svare, skal kommentere positivt på det der er blevet sagt.</a:t>
            </a:r>
          </a:p>
        </p:txBody>
      </p:sp>
      <p:sp>
        <p:nvSpPr>
          <p:cNvPr id="5" name="Afrundet rektangel 4"/>
          <p:cNvSpPr/>
          <p:nvPr/>
        </p:nvSpPr>
        <p:spPr>
          <a:xfrm>
            <a:off x="6259287" y="1208310"/>
            <a:ext cx="5388428" cy="3102429"/>
          </a:xfrm>
          <a:prstGeom prst="roundRect">
            <a:avLst/>
          </a:prstGeom>
          <a:solidFill>
            <a:schemeClr val="accent5"/>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bg1"/>
                </a:solidFill>
              </a:rPr>
              <a:t>AFSLUTNING</a:t>
            </a:r>
          </a:p>
          <a:p>
            <a:pPr algn="ctr"/>
            <a:endParaRPr lang="da-DK" sz="2800" dirty="0">
              <a:solidFill>
                <a:schemeClr val="bg1"/>
              </a:solidFill>
            </a:endParaRPr>
          </a:p>
          <a:p>
            <a:pPr algn="ctr"/>
            <a:r>
              <a:rPr lang="da-DK" sz="2800" dirty="0">
                <a:solidFill>
                  <a:schemeClr val="bg1"/>
                </a:solidFill>
              </a:rPr>
              <a:t>Det er godt at snakke sammen, sådan her, fordi….</a:t>
            </a:r>
          </a:p>
        </p:txBody>
      </p:sp>
      <p:sp>
        <p:nvSpPr>
          <p:cNvPr id="6" name="Afrundet rektangel 5"/>
          <p:cNvSpPr/>
          <p:nvPr/>
        </p:nvSpPr>
        <p:spPr>
          <a:xfrm>
            <a:off x="457201" y="4822368"/>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bedste ved at gå på Campus Vejle er…</a:t>
            </a:r>
          </a:p>
        </p:txBody>
      </p:sp>
      <p:sp>
        <p:nvSpPr>
          <p:cNvPr id="7" name="Afrundet rektangel 6"/>
          <p:cNvSpPr/>
          <p:nvPr/>
        </p:nvSpPr>
        <p:spPr>
          <a:xfrm>
            <a:off x="6259287" y="4822367"/>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Hvad er en god klassekultur?</a:t>
            </a:r>
          </a:p>
        </p:txBody>
      </p:sp>
      <p:sp>
        <p:nvSpPr>
          <p:cNvPr id="8" name="Afrundet rektangel 7"/>
          <p:cNvSpPr/>
          <p:nvPr/>
        </p:nvSpPr>
        <p:spPr>
          <a:xfrm>
            <a:off x="457201" y="8436424"/>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En god skoledag, er en dag hvor…</a:t>
            </a:r>
          </a:p>
        </p:txBody>
      </p:sp>
      <p:sp>
        <p:nvSpPr>
          <p:cNvPr id="9" name="Afrundet rektangel 8"/>
          <p:cNvSpPr/>
          <p:nvPr/>
        </p:nvSpPr>
        <p:spPr>
          <a:xfrm>
            <a:off x="6259287" y="8436423"/>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Hvad betyder læring for dig?</a:t>
            </a:r>
          </a:p>
        </p:txBody>
      </p:sp>
      <p:sp>
        <p:nvSpPr>
          <p:cNvPr id="10" name="Afrundet rektangel 9"/>
          <p:cNvSpPr/>
          <p:nvPr/>
        </p:nvSpPr>
        <p:spPr>
          <a:xfrm>
            <a:off x="457201" y="12050481"/>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er vigtigt for mig, at klare min uddannelse godt, fordi… </a:t>
            </a:r>
          </a:p>
        </p:txBody>
      </p:sp>
      <p:sp>
        <p:nvSpPr>
          <p:cNvPr id="11" name="Afrundet rektangel 10"/>
          <p:cNvSpPr/>
          <p:nvPr/>
        </p:nvSpPr>
        <p:spPr>
          <a:xfrm>
            <a:off x="6259287" y="12050480"/>
            <a:ext cx="5388428" cy="310242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Den der vil være mest stolte af mig når jeg færdiggør uddannelsen, er…. </a:t>
            </a:r>
          </a:p>
          <a:p>
            <a:pPr algn="ctr"/>
            <a:endParaRPr lang="da-DK" sz="2800" dirty="0">
              <a:solidFill>
                <a:schemeClr val="tx1"/>
              </a:solidFill>
            </a:endParaRPr>
          </a:p>
          <a:p>
            <a:pPr algn="ctr"/>
            <a:r>
              <a:rPr lang="da-DK" sz="2800" dirty="0">
                <a:solidFill>
                  <a:schemeClr val="tx1"/>
                </a:solidFill>
              </a:rPr>
              <a:t>Fordi…. </a:t>
            </a:r>
          </a:p>
        </p:txBody>
      </p:sp>
    </p:spTree>
    <p:extLst>
      <p:ext uri="{BB962C8B-B14F-4D97-AF65-F5344CB8AC3E}">
        <p14:creationId xmlns:p14="http://schemas.microsoft.com/office/powerpoint/2010/main" val="30618726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Grunden til, at jeg går her er…</a:t>
            </a:r>
          </a:p>
        </p:txBody>
      </p:sp>
      <p:sp>
        <p:nvSpPr>
          <p:cNvPr id="5" name="Afrundet rektangel 4"/>
          <p:cNvSpPr/>
          <p:nvPr/>
        </p:nvSpPr>
        <p:spPr>
          <a:xfrm>
            <a:off x="6259287" y="120831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Når jeg er færdig her på uddannelsen, overvejer jeg at…</a:t>
            </a:r>
          </a:p>
        </p:txBody>
      </p:sp>
      <p:sp>
        <p:nvSpPr>
          <p:cNvPr id="6" name="Afrundet rektangel 5"/>
          <p:cNvSpPr/>
          <p:nvPr/>
        </p:nvSpPr>
        <p:spPr>
          <a:xfrm>
            <a:off x="457201" y="4822368"/>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En af de bedste timer jeg har haft i skolen var, da….</a:t>
            </a:r>
          </a:p>
        </p:txBody>
      </p:sp>
      <p:sp>
        <p:nvSpPr>
          <p:cNvPr id="7" name="Afrundet rektangel 6"/>
          <p:cNvSpPr/>
          <p:nvPr/>
        </p:nvSpPr>
        <p:spPr>
          <a:xfrm>
            <a:off x="6259287" y="4822367"/>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Hvorfor er det vigtigt for samfundet, at vi får en uddannelse? </a:t>
            </a:r>
          </a:p>
        </p:txBody>
      </p:sp>
      <p:sp>
        <p:nvSpPr>
          <p:cNvPr id="8" name="Afrundet rektangel 7"/>
          <p:cNvSpPr/>
          <p:nvPr/>
        </p:nvSpPr>
        <p:spPr>
          <a:xfrm>
            <a:off x="457201" y="8436424"/>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kunne godt få brug for hjælp i skolen, til at…</a:t>
            </a:r>
          </a:p>
        </p:txBody>
      </p:sp>
      <p:sp>
        <p:nvSpPr>
          <p:cNvPr id="9" name="Afrundet rektangel 8"/>
          <p:cNvSpPr/>
          <p:nvPr/>
        </p:nvSpPr>
        <p:spPr>
          <a:xfrm>
            <a:off x="6259287" y="8436423"/>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Hvad bidrager jeg selv positivt med i klassen? </a:t>
            </a:r>
          </a:p>
          <a:p>
            <a:pPr algn="ctr"/>
            <a:endParaRPr lang="da-DK" sz="2800" dirty="0">
              <a:solidFill>
                <a:schemeClr val="tx1"/>
              </a:solidFill>
            </a:endParaRPr>
          </a:p>
          <a:p>
            <a:pPr algn="ctr"/>
            <a:r>
              <a:rPr lang="da-DK" sz="2800" dirty="0">
                <a:solidFill>
                  <a:schemeClr val="tx1"/>
                </a:solidFill>
              </a:rPr>
              <a:t>Hvordan ved jeg, at jeg har bidraget med noget godt?</a:t>
            </a:r>
          </a:p>
        </p:txBody>
      </p:sp>
      <p:sp>
        <p:nvSpPr>
          <p:cNvPr id="10" name="Afrundet rektangel 9"/>
          <p:cNvSpPr/>
          <p:nvPr/>
        </p:nvSpPr>
        <p:spPr>
          <a:xfrm>
            <a:off x="457201" y="1205048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Hvad kan spænde ben for at jeg gennemfører min uddannelse? </a:t>
            </a:r>
          </a:p>
        </p:txBody>
      </p:sp>
      <p:sp>
        <p:nvSpPr>
          <p:cNvPr id="11" name="Afrundet rektangel 10"/>
          <p:cNvSpPr/>
          <p:nvPr/>
        </p:nvSpPr>
        <p:spPr>
          <a:xfrm>
            <a:off x="6259287" y="1205048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synes det er sejt når </a:t>
            </a:r>
            <a:r>
              <a:rPr lang="da-DK" sz="2800">
                <a:solidFill>
                  <a:schemeClr val="tx1"/>
                </a:solidFill>
              </a:rPr>
              <a:t>en klassekammerat viser at…</a:t>
            </a:r>
            <a:endParaRPr lang="da-DK" sz="2800" dirty="0">
              <a:solidFill>
                <a:schemeClr val="tx1"/>
              </a:solidFill>
            </a:endParaRPr>
          </a:p>
        </p:txBody>
      </p:sp>
    </p:spTree>
    <p:extLst>
      <p:ext uri="{BB962C8B-B14F-4D97-AF65-F5344CB8AC3E}">
        <p14:creationId xmlns:p14="http://schemas.microsoft.com/office/powerpoint/2010/main" val="2430928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hårdeste ved at gå på uddannelse er….</a:t>
            </a:r>
          </a:p>
          <a:p>
            <a:pPr algn="ctr"/>
            <a:endParaRPr lang="da-DK" sz="2800" dirty="0">
              <a:solidFill>
                <a:schemeClr val="tx1"/>
              </a:solidFill>
            </a:endParaRPr>
          </a:p>
          <a:p>
            <a:pPr algn="ctr"/>
            <a:r>
              <a:rPr lang="da-DK" sz="2800" dirty="0">
                <a:solidFill>
                  <a:schemeClr val="tx1"/>
                </a:solidFill>
              </a:rPr>
              <a:t>Jeg kunne selv gøre det lettere for mig selv, hvis… </a:t>
            </a:r>
          </a:p>
        </p:txBody>
      </p:sp>
      <p:sp>
        <p:nvSpPr>
          <p:cNvPr id="5" name="Afrundet rektangel 4"/>
          <p:cNvSpPr/>
          <p:nvPr/>
        </p:nvSpPr>
        <p:spPr>
          <a:xfrm>
            <a:off x="6259287" y="120831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kan hjælpe mine klassekammerater med… </a:t>
            </a:r>
          </a:p>
          <a:p>
            <a:pPr algn="ctr"/>
            <a:endParaRPr lang="da-DK" sz="2800" dirty="0">
              <a:solidFill>
                <a:schemeClr val="tx1"/>
              </a:solidFill>
            </a:endParaRPr>
          </a:p>
          <a:p>
            <a:pPr algn="ctr"/>
            <a:r>
              <a:rPr lang="da-DK" sz="2800" dirty="0">
                <a:solidFill>
                  <a:schemeClr val="tx1"/>
                </a:solidFill>
              </a:rPr>
              <a:t>Mine klassekammerater kan hjælpe mig med…</a:t>
            </a:r>
          </a:p>
        </p:txBody>
      </p:sp>
      <p:sp>
        <p:nvSpPr>
          <p:cNvPr id="6" name="Afrundet rektangel 5"/>
          <p:cNvSpPr/>
          <p:nvPr/>
        </p:nvSpPr>
        <p:spPr>
          <a:xfrm>
            <a:off x="457201" y="4822368"/>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lærer intet, når…</a:t>
            </a:r>
          </a:p>
          <a:p>
            <a:pPr algn="ctr"/>
            <a:endParaRPr lang="da-DK" sz="2800" dirty="0">
              <a:solidFill>
                <a:schemeClr val="tx1"/>
              </a:solidFill>
            </a:endParaRPr>
          </a:p>
          <a:p>
            <a:pPr algn="ctr"/>
            <a:r>
              <a:rPr lang="da-DK" sz="2800" dirty="0">
                <a:solidFill>
                  <a:schemeClr val="tx1"/>
                </a:solidFill>
              </a:rPr>
              <a:t>Hvordan kan du løse det? </a:t>
            </a:r>
          </a:p>
        </p:txBody>
      </p:sp>
      <p:sp>
        <p:nvSpPr>
          <p:cNvPr id="7" name="Afrundet rektangel 6"/>
          <p:cNvSpPr/>
          <p:nvPr/>
        </p:nvSpPr>
        <p:spPr>
          <a:xfrm>
            <a:off x="6259287" y="4822367"/>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bliver stolt, når... </a:t>
            </a:r>
          </a:p>
          <a:p>
            <a:pPr algn="ctr"/>
            <a:endParaRPr lang="da-DK" sz="2800" dirty="0">
              <a:solidFill>
                <a:schemeClr val="tx1"/>
              </a:solidFill>
            </a:endParaRPr>
          </a:p>
          <a:p>
            <a:pPr algn="ctr"/>
            <a:r>
              <a:rPr lang="da-DK" sz="2800" dirty="0">
                <a:solidFill>
                  <a:schemeClr val="tx1"/>
                </a:solidFill>
              </a:rPr>
              <a:t>Jeg lærer bedst når…</a:t>
            </a:r>
          </a:p>
        </p:txBody>
      </p:sp>
      <p:sp>
        <p:nvSpPr>
          <p:cNvPr id="8" name="Afrundet rektangel 7"/>
          <p:cNvSpPr/>
          <p:nvPr/>
        </p:nvSpPr>
        <p:spPr>
          <a:xfrm>
            <a:off x="457201" y="8436424"/>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kunne godt tænke mig at snakke mere med dem, jeg går i klasse med om…</a:t>
            </a:r>
          </a:p>
        </p:txBody>
      </p:sp>
      <p:sp>
        <p:nvSpPr>
          <p:cNvPr id="9" name="Afrundet rektangel 8"/>
          <p:cNvSpPr/>
          <p:nvPr/>
        </p:nvSpPr>
        <p:spPr>
          <a:xfrm>
            <a:off x="6259287" y="8436423"/>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Nogle gange har jeg lyst til at pjække fra skole fordi….</a:t>
            </a:r>
          </a:p>
          <a:p>
            <a:pPr algn="ctr"/>
            <a:endParaRPr lang="da-DK" sz="2800" dirty="0">
              <a:solidFill>
                <a:schemeClr val="tx1"/>
              </a:solidFill>
            </a:endParaRPr>
          </a:p>
          <a:p>
            <a:pPr algn="ctr"/>
            <a:r>
              <a:rPr lang="da-DK" sz="2800" dirty="0">
                <a:solidFill>
                  <a:schemeClr val="tx1"/>
                </a:solidFill>
              </a:rPr>
              <a:t>Hvad får mig til at lade være?</a:t>
            </a:r>
          </a:p>
        </p:txBody>
      </p:sp>
      <p:sp>
        <p:nvSpPr>
          <p:cNvPr id="10" name="Afrundet rektangel 9"/>
          <p:cNvSpPr/>
          <p:nvPr/>
        </p:nvSpPr>
        <p:spPr>
          <a:xfrm>
            <a:off x="457201" y="1205048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synes, at vi kan gøre os dygtigere i klassen og støtte hinanden bedre, hvis vi…..</a:t>
            </a:r>
          </a:p>
        </p:txBody>
      </p:sp>
      <p:sp>
        <p:nvSpPr>
          <p:cNvPr id="11" name="Afrundet rektangel 10"/>
          <p:cNvSpPr/>
          <p:nvPr/>
        </p:nvSpPr>
        <p:spPr>
          <a:xfrm>
            <a:off x="6259287" y="1205048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Hvordan reagere jeg i pressede situationer? </a:t>
            </a:r>
          </a:p>
          <a:p>
            <a:pPr algn="ctr"/>
            <a:endParaRPr lang="da-DK" sz="2800" dirty="0">
              <a:solidFill>
                <a:schemeClr val="tx1"/>
              </a:solidFill>
            </a:endParaRPr>
          </a:p>
          <a:p>
            <a:pPr algn="ctr"/>
            <a:r>
              <a:rPr lang="da-DK" sz="2800" dirty="0">
                <a:solidFill>
                  <a:schemeClr val="tx1"/>
                </a:solidFill>
              </a:rPr>
              <a:t>Jeg vil gerne lære at gøre xxx i stedet for. </a:t>
            </a:r>
          </a:p>
        </p:txBody>
      </p:sp>
    </p:spTree>
    <p:extLst>
      <p:ext uri="{BB962C8B-B14F-4D97-AF65-F5344CB8AC3E}">
        <p14:creationId xmlns:p14="http://schemas.microsoft.com/office/powerpoint/2010/main" val="12195160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er fedt at føle sig klog. Jeg føler mig klog, når… </a:t>
            </a:r>
          </a:p>
        </p:txBody>
      </p:sp>
      <p:sp>
        <p:nvSpPr>
          <p:cNvPr id="5" name="Afrundet rektangel 4"/>
          <p:cNvSpPr/>
          <p:nvPr/>
        </p:nvSpPr>
        <p:spPr>
          <a:xfrm>
            <a:off x="6259287" y="120831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Hvad kan gøre mig usikker? </a:t>
            </a:r>
          </a:p>
          <a:p>
            <a:pPr algn="ctr"/>
            <a:endParaRPr lang="da-DK" sz="2800" dirty="0">
              <a:solidFill>
                <a:schemeClr val="tx1"/>
              </a:solidFill>
            </a:endParaRPr>
          </a:p>
          <a:p>
            <a:pPr algn="ctr"/>
            <a:r>
              <a:rPr lang="da-DK" sz="2800" dirty="0">
                <a:solidFill>
                  <a:schemeClr val="tx1"/>
                </a:solidFill>
              </a:rPr>
              <a:t>Hvordan reagere jeg så?</a:t>
            </a:r>
          </a:p>
        </p:txBody>
      </p:sp>
      <p:sp>
        <p:nvSpPr>
          <p:cNvPr id="6" name="Afrundet rektangel 5"/>
          <p:cNvSpPr/>
          <p:nvPr/>
        </p:nvSpPr>
        <p:spPr>
          <a:xfrm>
            <a:off x="457201" y="4822368"/>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At være studieaktiv betyder, for mig, at …. </a:t>
            </a:r>
          </a:p>
        </p:txBody>
      </p:sp>
      <p:sp>
        <p:nvSpPr>
          <p:cNvPr id="7" name="Afrundet rektangel 6"/>
          <p:cNvSpPr/>
          <p:nvPr/>
        </p:nvSpPr>
        <p:spPr>
          <a:xfrm>
            <a:off x="6259287" y="4822367"/>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I skolen kan jeg godt blive bekymret for, at… </a:t>
            </a:r>
          </a:p>
        </p:txBody>
      </p:sp>
      <p:sp>
        <p:nvSpPr>
          <p:cNvPr id="8" name="Afrundet rektangel 7"/>
          <p:cNvSpPr/>
          <p:nvPr/>
        </p:nvSpPr>
        <p:spPr>
          <a:xfrm>
            <a:off x="457201" y="8436424"/>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ville gøre min hverdag bedre, hvis ….</a:t>
            </a:r>
          </a:p>
        </p:txBody>
      </p:sp>
      <p:sp>
        <p:nvSpPr>
          <p:cNvPr id="9" name="Afrundet rektangel 8"/>
          <p:cNvSpPr/>
          <p:nvPr/>
        </p:nvSpPr>
        <p:spPr>
          <a:xfrm>
            <a:off x="6259287" y="8436423"/>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Hvordan reagere du typisk hvis du føler dig uretfærdigt behandlet? </a:t>
            </a:r>
          </a:p>
          <a:p>
            <a:pPr algn="ctr"/>
            <a:endParaRPr lang="da-DK" sz="2800" dirty="0">
              <a:solidFill>
                <a:schemeClr val="tx1"/>
              </a:solidFill>
            </a:endParaRPr>
          </a:p>
          <a:p>
            <a:pPr algn="ctr"/>
            <a:r>
              <a:rPr lang="da-DK" sz="2800" dirty="0">
                <a:solidFill>
                  <a:schemeClr val="tx1"/>
                </a:solidFill>
              </a:rPr>
              <a:t>Hvordan vil du hellere reagere? </a:t>
            </a:r>
          </a:p>
        </p:txBody>
      </p:sp>
      <p:sp>
        <p:nvSpPr>
          <p:cNvPr id="10" name="Afrundet rektangel 9"/>
          <p:cNvSpPr/>
          <p:nvPr/>
        </p:nvSpPr>
        <p:spPr>
          <a:xfrm>
            <a:off x="457201" y="12050481"/>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400" dirty="0">
                <a:solidFill>
                  <a:schemeClr val="tx1"/>
                </a:solidFill>
              </a:rPr>
              <a:t>Du er færdig med en opgave 10  min før tid. Hvad bruger du typisk resten af tiden på?</a:t>
            </a:r>
          </a:p>
          <a:p>
            <a:pPr algn="ctr"/>
            <a:endParaRPr lang="da-DK" sz="2400" dirty="0">
              <a:solidFill>
                <a:schemeClr val="tx1"/>
              </a:solidFill>
            </a:endParaRPr>
          </a:p>
          <a:p>
            <a:pPr algn="ctr"/>
            <a:r>
              <a:rPr lang="da-DK" sz="2400" dirty="0">
                <a:solidFill>
                  <a:schemeClr val="tx1"/>
                </a:solidFill>
              </a:rPr>
              <a:t>Kunne du beslutte dig for noget andet? </a:t>
            </a:r>
          </a:p>
        </p:txBody>
      </p:sp>
      <p:sp>
        <p:nvSpPr>
          <p:cNvPr id="11" name="Afrundet rektangel 10"/>
          <p:cNvSpPr/>
          <p:nvPr/>
        </p:nvSpPr>
        <p:spPr>
          <a:xfrm>
            <a:off x="6259287" y="12050480"/>
            <a:ext cx="5388428" cy="3102429"/>
          </a:xfrm>
          <a:prstGeom prst="roundRect">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En god klassekammerat er en der…</a:t>
            </a:r>
          </a:p>
          <a:p>
            <a:pPr algn="ctr"/>
            <a:endParaRPr lang="da-DK" sz="2800" dirty="0">
              <a:solidFill>
                <a:schemeClr val="tx1"/>
              </a:solidFill>
            </a:endParaRPr>
          </a:p>
          <a:p>
            <a:pPr algn="ctr"/>
            <a:r>
              <a:rPr lang="da-DK" sz="2800" dirty="0">
                <a:solidFill>
                  <a:schemeClr val="tx1"/>
                </a:solidFill>
              </a:rPr>
              <a:t>Jeg forsøger selv at være en god kammerat ved at… </a:t>
            </a:r>
            <a:endParaRPr lang="da-DK" sz="3200" dirty="0">
              <a:solidFill>
                <a:schemeClr val="tx1"/>
              </a:solidFill>
            </a:endParaRPr>
          </a:p>
        </p:txBody>
      </p:sp>
    </p:spTree>
    <p:extLst>
      <p:ext uri="{BB962C8B-B14F-4D97-AF65-F5344CB8AC3E}">
        <p14:creationId xmlns:p14="http://schemas.microsoft.com/office/powerpoint/2010/main" val="32212405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solidFill>
            <a:schemeClr val="accent6">
              <a:lumMod val="40000"/>
              <a:lumOff val="60000"/>
            </a:schemeClr>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START</a:t>
            </a:r>
          </a:p>
          <a:p>
            <a:pPr algn="ctr"/>
            <a:r>
              <a:rPr lang="da-DK" sz="1600" dirty="0">
                <a:solidFill>
                  <a:schemeClr val="tx1"/>
                </a:solidFill>
              </a:rPr>
              <a:t>Den der sidst har haft fødselsdag starter. </a:t>
            </a:r>
          </a:p>
          <a:p>
            <a:pPr algn="ctr"/>
            <a:r>
              <a:rPr lang="da-DK" sz="1600" dirty="0">
                <a:solidFill>
                  <a:schemeClr val="tx1"/>
                </a:solidFill>
              </a:rPr>
              <a:t>Øvelsen går ud på, at man skiftes til at trække et kort og gøre sætningen færdig eller svare på spørgsmålet. Gruppen må gerne stille uddybende spørgsmål. Derefter går kortet videre indtil alle har svaret. Derefter trækkes det næste kort af den næste deltager. </a:t>
            </a:r>
          </a:p>
          <a:p>
            <a:pPr algn="ctr"/>
            <a:r>
              <a:rPr lang="da-DK" sz="1600" dirty="0">
                <a:solidFill>
                  <a:schemeClr val="tx1"/>
                </a:solidFill>
              </a:rPr>
              <a:t>Den der sidder til højre for den som er i gang med at svare, skal kommentere positivt på det der er blevet sagt.</a:t>
            </a:r>
          </a:p>
        </p:txBody>
      </p:sp>
      <p:sp>
        <p:nvSpPr>
          <p:cNvPr id="5" name="Afrundet rektangel 4"/>
          <p:cNvSpPr/>
          <p:nvPr/>
        </p:nvSpPr>
        <p:spPr>
          <a:xfrm>
            <a:off x="6259287" y="1208310"/>
            <a:ext cx="5388428" cy="3102429"/>
          </a:xfrm>
          <a:prstGeom prst="roundRect">
            <a:avLst/>
          </a:prstGeom>
          <a:solidFill>
            <a:schemeClr val="accent6">
              <a:lumMod val="40000"/>
              <a:lumOff val="60000"/>
            </a:schemeClr>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AFSLUTNING</a:t>
            </a:r>
          </a:p>
          <a:p>
            <a:pPr algn="ctr"/>
            <a:endParaRPr lang="da-DK" sz="2800" dirty="0">
              <a:solidFill>
                <a:schemeClr val="tx1"/>
              </a:solidFill>
            </a:endParaRPr>
          </a:p>
          <a:p>
            <a:pPr algn="ctr"/>
            <a:r>
              <a:rPr lang="da-DK" sz="2800" dirty="0">
                <a:solidFill>
                  <a:schemeClr val="tx1"/>
                </a:solidFill>
              </a:rPr>
              <a:t>Det er godt at snakke sammen, sådan her, fordi….</a:t>
            </a:r>
          </a:p>
          <a:p>
            <a:pPr algn="ctr"/>
            <a:endParaRPr lang="da-DK" sz="2800" dirty="0">
              <a:solidFill>
                <a:schemeClr val="tx1"/>
              </a:solidFill>
            </a:endParaRPr>
          </a:p>
          <a:p>
            <a:pPr algn="ctr"/>
            <a:r>
              <a:rPr lang="da-DK" sz="2800" dirty="0">
                <a:solidFill>
                  <a:schemeClr val="tx1"/>
                </a:solidFill>
              </a:rPr>
              <a:t>Det ville være endnu bedre, hvis… </a:t>
            </a:r>
          </a:p>
        </p:txBody>
      </p:sp>
      <p:sp>
        <p:nvSpPr>
          <p:cNvPr id="6" name="Afrundet rektangel 5"/>
          <p:cNvSpPr/>
          <p:nvPr/>
        </p:nvSpPr>
        <p:spPr>
          <a:xfrm>
            <a:off x="457201" y="4822368"/>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 </a:t>
            </a:r>
          </a:p>
          <a:p>
            <a:pPr algn="ctr"/>
            <a:r>
              <a:rPr lang="da-DK" sz="2800" dirty="0">
                <a:solidFill>
                  <a:schemeClr val="tx1"/>
                </a:solidFill>
              </a:rPr>
              <a:t>Hvad er det bedste ved at gå i skole for tiden? </a:t>
            </a:r>
          </a:p>
        </p:txBody>
      </p:sp>
      <p:sp>
        <p:nvSpPr>
          <p:cNvPr id="7" name="Afrundet rektangel 6"/>
          <p:cNvSpPr/>
          <p:nvPr/>
        </p:nvSpPr>
        <p:spPr>
          <a:xfrm>
            <a:off x="6259287" y="4822367"/>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2. </a:t>
            </a:r>
          </a:p>
          <a:p>
            <a:pPr algn="ctr"/>
            <a:r>
              <a:rPr lang="da-DK" sz="3200" dirty="0">
                <a:solidFill>
                  <a:schemeClr val="tx1"/>
                </a:solidFill>
              </a:rPr>
              <a:t>Når jeg er færdig på Campus Vejle håber jeg, at jeg vil tænke tilbage på…</a:t>
            </a:r>
          </a:p>
        </p:txBody>
      </p:sp>
      <p:sp>
        <p:nvSpPr>
          <p:cNvPr id="8" name="Afrundet rektangel 7"/>
          <p:cNvSpPr/>
          <p:nvPr/>
        </p:nvSpPr>
        <p:spPr>
          <a:xfrm>
            <a:off x="457201" y="8436424"/>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3. </a:t>
            </a:r>
          </a:p>
          <a:p>
            <a:pPr algn="ctr"/>
            <a:r>
              <a:rPr lang="da-DK" sz="3200" dirty="0">
                <a:solidFill>
                  <a:schemeClr val="tx1"/>
                </a:solidFill>
              </a:rPr>
              <a:t>Hvad føler du, hvis du oplever konflikter i klassen? </a:t>
            </a:r>
          </a:p>
          <a:p>
            <a:pPr algn="ctr"/>
            <a:endParaRPr lang="da-DK" sz="3200" dirty="0">
              <a:solidFill>
                <a:schemeClr val="tx1"/>
              </a:solidFill>
            </a:endParaRPr>
          </a:p>
          <a:p>
            <a:pPr algn="ctr"/>
            <a:r>
              <a:rPr lang="da-DK" sz="3200" dirty="0">
                <a:solidFill>
                  <a:schemeClr val="tx1"/>
                </a:solidFill>
              </a:rPr>
              <a:t>Hvad gør du så? </a:t>
            </a:r>
          </a:p>
        </p:txBody>
      </p:sp>
      <p:sp>
        <p:nvSpPr>
          <p:cNvPr id="9" name="Afrundet rektangel 8"/>
          <p:cNvSpPr/>
          <p:nvPr/>
        </p:nvSpPr>
        <p:spPr>
          <a:xfrm>
            <a:off x="6259287" y="8436423"/>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4. </a:t>
            </a:r>
          </a:p>
          <a:p>
            <a:pPr algn="ctr"/>
            <a:r>
              <a:rPr lang="da-DK" sz="3200" dirty="0">
                <a:solidFill>
                  <a:schemeClr val="tx1"/>
                </a:solidFill>
              </a:rPr>
              <a:t>Hvem bekymrer sig mest om dig? </a:t>
            </a:r>
          </a:p>
          <a:p>
            <a:pPr algn="ctr"/>
            <a:endParaRPr lang="da-DK" sz="3200" dirty="0">
              <a:solidFill>
                <a:schemeClr val="tx1"/>
              </a:solidFill>
            </a:endParaRPr>
          </a:p>
          <a:p>
            <a:pPr algn="ctr"/>
            <a:r>
              <a:rPr lang="da-DK" sz="3200" dirty="0">
                <a:solidFill>
                  <a:schemeClr val="tx1"/>
                </a:solidFill>
              </a:rPr>
              <a:t>Hvad bekymrer de sig om? </a:t>
            </a:r>
          </a:p>
        </p:txBody>
      </p:sp>
      <p:sp>
        <p:nvSpPr>
          <p:cNvPr id="10" name="Afrundet rektangel 9"/>
          <p:cNvSpPr/>
          <p:nvPr/>
        </p:nvSpPr>
        <p:spPr>
          <a:xfrm>
            <a:off x="457201" y="12050481"/>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5. </a:t>
            </a:r>
          </a:p>
          <a:p>
            <a:pPr algn="ctr"/>
            <a:r>
              <a:rPr lang="da-DK" sz="2800" dirty="0">
                <a:solidFill>
                  <a:schemeClr val="tx1"/>
                </a:solidFill>
              </a:rPr>
              <a:t>Den i mit liv der bakker mig mest op, er… </a:t>
            </a:r>
          </a:p>
          <a:p>
            <a:pPr algn="ctr"/>
            <a:endParaRPr lang="da-DK" sz="2800" dirty="0">
              <a:solidFill>
                <a:schemeClr val="tx1"/>
              </a:solidFill>
            </a:endParaRPr>
          </a:p>
          <a:p>
            <a:pPr algn="ctr"/>
            <a:r>
              <a:rPr lang="da-DK" sz="2800" dirty="0">
                <a:solidFill>
                  <a:schemeClr val="tx1"/>
                </a:solidFill>
              </a:rPr>
              <a:t>Det får mig til at føle… </a:t>
            </a:r>
          </a:p>
        </p:txBody>
      </p:sp>
      <p:sp>
        <p:nvSpPr>
          <p:cNvPr id="11" name="Afrundet rektangel 10"/>
          <p:cNvSpPr/>
          <p:nvPr/>
        </p:nvSpPr>
        <p:spPr>
          <a:xfrm>
            <a:off x="6259287" y="12050480"/>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6. </a:t>
            </a:r>
          </a:p>
          <a:p>
            <a:pPr algn="ctr"/>
            <a:r>
              <a:rPr lang="da-DK" sz="2800" dirty="0">
                <a:solidFill>
                  <a:schemeClr val="tx1"/>
                </a:solidFill>
              </a:rPr>
              <a:t>Er der nogen af dine undervisere, der særlig godt kan lide dig? </a:t>
            </a:r>
          </a:p>
          <a:p>
            <a:pPr algn="ctr"/>
            <a:endParaRPr lang="da-DK" sz="2800" dirty="0">
              <a:solidFill>
                <a:schemeClr val="tx1"/>
              </a:solidFill>
            </a:endParaRPr>
          </a:p>
          <a:p>
            <a:pPr algn="ctr"/>
            <a:r>
              <a:rPr lang="da-DK" sz="2800" dirty="0">
                <a:solidFill>
                  <a:schemeClr val="tx1"/>
                </a:solidFill>
              </a:rPr>
              <a:t>Hvordan mærker du det?</a:t>
            </a:r>
          </a:p>
        </p:txBody>
      </p:sp>
      <p:sp>
        <p:nvSpPr>
          <p:cNvPr id="2" name="Rektangel 1"/>
          <p:cNvSpPr/>
          <p:nvPr/>
        </p:nvSpPr>
        <p:spPr>
          <a:xfrm>
            <a:off x="457201" y="174166"/>
            <a:ext cx="4911473" cy="369332"/>
          </a:xfrm>
          <a:prstGeom prst="rect">
            <a:avLst/>
          </a:prstGeom>
        </p:spPr>
        <p:txBody>
          <a:bodyPr wrap="none">
            <a:spAutoFit/>
          </a:bodyPr>
          <a:lstStyle/>
          <a:p>
            <a:r>
              <a:rPr lang="da-DK" dirty="0"/>
              <a:t>Gruppevejlednings kort GF2 anden indsats 311018</a:t>
            </a:r>
          </a:p>
        </p:txBody>
      </p:sp>
    </p:spTree>
    <p:extLst>
      <p:ext uri="{BB962C8B-B14F-4D97-AF65-F5344CB8AC3E}">
        <p14:creationId xmlns:p14="http://schemas.microsoft.com/office/powerpoint/2010/main" val="40088145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7. </a:t>
            </a:r>
          </a:p>
          <a:p>
            <a:pPr algn="ctr"/>
            <a:r>
              <a:rPr lang="da-DK" sz="2800" dirty="0">
                <a:solidFill>
                  <a:schemeClr val="tx1"/>
                </a:solidFill>
              </a:rPr>
              <a:t>Hvad tænker du om din fremtid lige nu? </a:t>
            </a:r>
          </a:p>
          <a:p>
            <a:pPr algn="ctr"/>
            <a:endParaRPr lang="da-DK" sz="2800" dirty="0">
              <a:solidFill>
                <a:schemeClr val="tx1"/>
              </a:solidFill>
            </a:endParaRPr>
          </a:p>
          <a:p>
            <a:pPr algn="ctr"/>
            <a:r>
              <a:rPr lang="da-DK" sz="2800" dirty="0">
                <a:solidFill>
                  <a:schemeClr val="tx1"/>
                </a:solidFill>
              </a:rPr>
              <a:t>Hvem eller hvad kan hjælpe dig videre?</a:t>
            </a:r>
          </a:p>
        </p:txBody>
      </p:sp>
      <p:sp>
        <p:nvSpPr>
          <p:cNvPr id="5" name="Afrundet rektangel 4"/>
          <p:cNvSpPr/>
          <p:nvPr/>
        </p:nvSpPr>
        <p:spPr>
          <a:xfrm>
            <a:off x="6259287" y="1208310"/>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8. </a:t>
            </a:r>
          </a:p>
          <a:p>
            <a:pPr algn="ctr"/>
            <a:r>
              <a:rPr lang="da-DK" sz="2800" dirty="0">
                <a:solidFill>
                  <a:schemeClr val="tx1"/>
                </a:solidFill>
              </a:rPr>
              <a:t>Vil du anbefale uddannelsen til andre? </a:t>
            </a:r>
          </a:p>
          <a:p>
            <a:pPr algn="ctr"/>
            <a:endParaRPr lang="da-DK" sz="2800" dirty="0">
              <a:solidFill>
                <a:schemeClr val="tx1"/>
              </a:solidFill>
            </a:endParaRPr>
          </a:p>
          <a:p>
            <a:pPr algn="ctr"/>
            <a:r>
              <a:rPr lang="da-DK" sz="2800" dirty="0">
                <a:solidFill>
                  <a:schemeClr val="tx1"/>
                </a:solidFill>
              </a:rPr>
              <a:t>Hvordan har du udviklet dig, mens du har gået her?</a:t>
            </a:r>
          </a:p>
        </p:txBody>
      </p:sp>
      <p:sp>
        <p:nvSpPr>
          <p:cNvPr id="6" name="Afrundet rektangel 5"/>
          <p:cNvSpPr/>
          <p:nvPr/>
        </p:nvSpPr>
        <p:spPr>
          <a:xfrm>
            <a:off x="457201" y="4822368"/>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9. </a:t>
            </a:r>
          </a:p>
          <a:p>
            <a:pPr algn="ctr"/>
            <a:r>
              <a:rPr lang="da-DK" sz="2800" dirty="0">
                <a:solidFill>
                  <a:schemeClr val="tx1"/>
                </a:solidFill>
              </a:rPr>
              <a:t>En af de bedste timer jeg har haft i skolen var, da….</a:t>
            </a:r>
          </a:p>
          <a:p>
            <a:pPr algn="ctr"/>
            <a:endParaRPr lang="da-DK" sz="2800" dirty="0">
              <a:solidFill>
                <a:schemeClr val="tx1"/>
              </a:solidFill>
            </a:endParaRPr>
          </a:p>
          <a:p>
            <a:pPr algn="ctr"/>
            <a:r>
              <a:rPr lang="da-DK" sz="2800" dirty="0">
                <a:solidFill>
                  <a:schemeClr val="tx1"/>
                </a:solidFill>
              </a:rPr>
              <a:t>Jeg følte at.. </a:t>
            </a:r>
          </a:p>
        </p:txBody>
      </p:sp>
      <p:sp>
        <p:nvSpPr>
          <p:cNvPr id="7" name="Afrundet rektangel 6"/>
          <p:cNvSpPr/>
          <p:nvPr/>
        </p:nvSpPr>
        <p:spPr>
          <a:xfrm>
            <a:off x="6259287" y="4822367"/>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10.</a:t>
            </a:r>
          </a:p>
          <a:p>
            <a:pPr algn="ctr"/>
            <a:r>
              <a:rPr lang="da-DK" sz="2800" dirty="0">
                <a:solidFill>
                  <a:schemeClr val="tx1"/>
                </a:solidFill>
              </a:rPr>
              <a:t>Hvad laver du, når du har det bedst/sjovest? </a:t>
            </a:r>
          </a:p>
          <a:p>
            <a:pPr algn="ctr"/>
            <a:endParaRPr lang="da-DK" sz="2800" dirty="0">
              <a:solidFill>
                <a:schemeClr val="tx1"/>
              </a:solidFill>
            </a:endParaRPr>
          </a:p>
          <a:p>
            <a:pPr algn="ctr"/>
            <a:r>
              <a:rPr lang="da-DK" sz="2800" dirty="0">
                <a:solidFill>
                  <a:schemeClr val="tx1"/>
                </a:solidFill>
              </a:rPr>
              <a:t>Hvordan kan du bruge det i dit arbejdsliv?</a:t>
            </a:r>
          </a:p>
        </p:txBody>
      </p:sp>
      <p:sp>
        <p:nvSpPr>
          <p:cNvPr id="8" name="Afrundet rektangel 7"/>
          <p:cNvSpPr/>
          <p:nvPr/>
        </p:nvSpPr>
        <p:spPr>
          <a:xfrm>
            <a:off x="457201" y="8436424"/>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11. </a:t>
            </a:r>
          </a:p>
          <a:p>
            <a:pPr algn="ctr"/>
            <a:r>
              <a:rPr lang="da-DK" sz="2800" dirty="0">
                <a:solidFill>
                  <a:schemeClr val="tx1"/>
                </a:solidFill>
              </a:rPr>
              <a:t>Hvad er du bedst til? </a:t>
            </a:r>
          </a:p>
          <a:p>
            <a:pPr algn="ctr"/>
            <a:endParaRPr lang="da-DK" sz="2800" dirty="0">
              <a:solidFill>
                <a:schemeClr val="tx1"/>
              </a:solidFill>
            </a:endParaRPr>
          </a:p>
          <a:p>
            <a:pPr algn="ctr"/>
            <a:r>
              <a:rPr lang="da-DK" sz="2800" dirty="0">
                <a:solidFill>
                  <a:schemeClr val="tx1"/>
                </a:solidFill>
              </a:rPr>
              <a:t>Hvad får det dig til at føle, når du laver det du er bedst til?</a:t>
            </a:r>
          </a:p>
        </p:txBody>
      </p:sp>
      <p:sp>
        <p:nvSpPr>
          <p:cNvPr id="9" name="Afrundet rektangel 8"/>
          <p:cNvSpPr/>
          <p:nvPr/>
        </p:nvSpPr>
        <p:spPr>
          <a:xfrm>
            <a:off x="6259287" y="8436423"/>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12. </a:t>
            </a:r>
          </a:p>
          <a:p>
            <a:pPr algn="ctr"/>
            <a:r>
              <a:rPr lang="da-DK" sz="2800" dirty="0">
                <a:solidFill>
                  <a:schemeClr val="tx1"/>
                </a:solidFill>
              </a:rPr>
              <a:t>Hvad bidrager jeg positivt med i klassen? </a:t>
            </a:r>
          </a:p>
          <a:p>
            <a:pPr algn="ctr"/>
            <a:endParaRPr lang="da-DK" sz="2800" dirty="0">
              <a:solidFill>
                <a:schemeClr val="tx1"/>
              </a:solidFill>
            </a:endParaRPr>
          </a:p>
          <a:p>
            <a:pPr algn="ctr"/>
            <a:r>
              <a:rPr lang="da-DK" sz="2800" dirty="0">
                <a:solidFill>
                  <a:schemeClr val="tx1"/>
                </a:solidFill>
              </a:rPr>
              <a:t>Hvordan ved jeg, at jeg har bidraget med noget godt?</a:t>
            </a:r>
          </a:p>
        </p:txBody>
      </p:sp>
      <p:sp>
        <p:nvSpPr>
          <p:cNvPr id="10" name="Afrundet rektangel 9"/>
          <p:cNvSpPr/>
          <p:nvPr/>
        </p:nvSpPr>
        <p:spPr>
          <a:xfrm>
            <a:off x="457201" y="12050481"/>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13. </a:t>
            </a:r>
          </a:p>
          <a:p>
            <a:pPr algn="ctr"/>
            <a:r>
              <a:rPr lang="da-DK" sz="2800" dirty="0">
                <a:solidFill>
                  <a:schemeClr val="tx1"/>
                </a:solidFill>
              </a:rPr>
              <a:t>Er du ind imellem i tvivl om du kan eller vil gennemføre uddannelsen? </a:t>
            </a:r>
          </a:p>
          <a:p>
            <a:pPr algn="ctr"/>
            <a:endParaRPr lang="da-DK" sz="2800" dirty="0">
              <a:solidFill>
                <a:schemeClr val="tx1"/>
              </a:solidFill>
            </a:endParaRPr>
          </a:p>
          <a:p>
            <a:pPr algn="ctr"/>
            <a:r>
              <a:rPr lang="da-DK" sz="2800" dirty="0">
                <a:solidFill>
                  <a:schemeClr val="tx1"/>
                </a:solidFill>
              </a:rPr>
              <a:t>Hvad gør du så? </a:t>
            </a:r>
          </a:p>
        </p:txBody>
      </p:sp>
      <p:sp>
        <p:nvSpPr>
          <p:cNvPr id="11" name="Afrundet rektangel 10"/>
          <p:cNvSpPr/>
          <p:nvPr/>
        </p:nvSpPr>
        <p:spPr>
          <a:xfrm>
            <a:off x="6259287" y="12050480"/>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14. </a:t>
            </a:r>
          </a:p>
          <a:p>
            <a:pPr algn="ctr"/>
            <a:r>
              <a:rPr lang="da-DK" sz="2800" dirty="0">
                <a:solidFill>
                  <a:schemeClr val="tx1"/>
                </a:solidFill>
              </a:rPr>
              <a:t>Jeg synes at det er rigtigt modigt og sejt når en klassekammerat viser, at… </a:t>
            </a:r>
          </a:p>
        </p:txBody>
      </p:sp>
    </p:spTree>
    <p:extLst>
      <p:ext uri="{BB962C8B-B14F-4D97-AF65-F5344CB8AC3E}">
        <p14:creationId xmlns:p14="http://schemas.microsoft.com/office/powerpoint/2010/main" val="22278115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15. </a:t>
            </a:r>
          </a:p>
          <a:p>
            <a:pPr algn="ctr"/>
            <a:r>
              <a:rPr lang="da-DK" sz="2800" dirty="0">
                <a:solidFill>
                  <a:schemeClr val="tx1"/>
                </a:solidFill>
              </a:rPr>
              <a:t>Hvad kan gøre mig usikker? </a:t>
            </a:r>
          </a:p>
          <a:p>
            <a:pPr algn="ctr"/>
            <a:endParaRPr lang="da-DK" sz="2800" dirty="0">
              <a:solidFill>
                <a:schemeClr val="tx1"/>
              </a:solidFill>
            </a:endParaRPr>
          </a:p>
          <a:p>
            <a:pPr algn="ctr"/>
            <a:r>
              <a:rPr lang="da-DK" sz="2800" dirty="0">
                <a:solidFill>
                  <a:schemeClr val="tx1"/>
                </a:solidFill>
              </a:rPr>
              <a:t>Hvad gør jeg når jeg bliver usikker?</a:t>
            </a:r>
          </a:p>
        </p:txBody>
      </p:sp>
      <p:sp>
        <p:nvSpPr>
          <p:cNvPr id="5" name="Afrundet rektangel 4"/>
          <p:cNvSpPr/>
          <p:nvPr/>
        </p:nvSpPr>
        <p:spPr>
          <a:xfrm>
            <a:off x="6259287" y="1208310"/>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16. </a:t>
            </a:r>
          </a:p>
          <a:p>
            <a:pPr algn="ctr"/>
            <a:r>
              <a:rPr lang="da-DK" sz="2800" dirty="0">
                <a:solidFill>
                  <a:schemeClr val="tx1"/>
                </a:solidFill>
              </a:rPr>
              <a:t>Hvad vil det sige, at være aktiv i skolen? </a:t>
            </a:r>
          </a:p>
        </p:txBody>
      </p:sp>
      <p:sp>
        <p:nvSpPr>
          <p:cNvPr id="6" name="Afrundet rektangel 5"/>
          <p:cNvSpPr/>
          <p:nvPr/>
        </p:nvSpPr>
        <p:spPr>
          <a:xfrm>
            <a:off x="457201" y="4822368"/>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17. </a:t>
            </a:r>
          </a:p>
          <a:p>
            <a:pPr algn="ctr"/>
            <a:r>
              <a:rPr lang="da-DK" sz="2800" dirty="0">
                <a:solidFill>
                  <a:schemeClr val="tx1"/>
                </a:solidFill>
              </a:rPr>
              <a:t>I skolen kan jeg godt blive bekymret for, at… </a:t>
            </a:r>
          </a:p>
          <a:p>
            <a:pPr algn="ctr"/>
            <a:endParaRPr lang="da-DK" sz="2800" dirty="0">
              <a:solidFill>
                <a:schemeClr val="tx1"/>
              </a:solidFill>
            </a:endParaRPr>
          </a:p>
          <a:p>
            <a:pPr algn="ctr"/>
            <a:r>
              <a:rPr lang="da-DK" sz="2800" dirty="0">
                <a:solidFill>
                  <a:schemeClr val="tx1"/>
                </a:solidFill>
              </a:rPr>
              <a:t>Hvad gør jeg når jeg er bekymret?</a:t>
            </a:r>
          </a:p>
        </p:txBody>
      </p:sp>
      <p:sp>
        <p:nvSpPr>
          <p:cNvPr id="7" name="Afrundet rektangel 6"/>
          <p:cNvSpPr/>
          <p:nvPr/>
        </p:nvSpPr>
        <p:spPr>
          <a:xfrm>
            <a:off x="6259287" y="4822367"/>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18. </a:t>
            </a:r>
          </a:p>
          <a:p>
            <a:pPr algn="ctr"/>
            <a:r>
              <a:rPr lang="da-DK" sz="2800" dirty="0">
                <a:solidFill>
                  <a:schemeClr val="tx1"/>
                </a:solidFill>
              </a:rPr>
              <a:t>Jeg lærer bedst når…</a:t>
            </a:r>
          </a:p>
          <a:p>
            <a:pPr algn="ctr"/>
            <a:endParaRPr lang="da-DK" sz="2800" dirty="0">
              <a:solidFill>
                <a:schemeClr val="tx1"/>
              </a:solidFill>
            </a:endParaRPr>
          </a:p>
          <a:p>
            <a:pPr algn="ctr"/>
            <a:r>
              <a:rPr lang="da-DK" sz="2800" dirty="0">
                <a:solidFill>
                  <a:schemeClr val="tx1"/>
                </a:solidFill>
              </a:rPr>
              <a:t>Hvordan kan jeg mærke at jeg lære noget?</a:t>
            </a:r>
          </a:p>
        </p:txBody>
      </p:sp>
      <p:sp>
        <p:nvSpPr>
          <p:cNvPr id="8" name="Afrundet rektangel 7"/>
          <p:cNvSpPr/>
          <p:nvPr/>
        </p:nvSpPr>
        <p:spPr>
          <a:xfrm>
            <a:off x="457201" y="8436424"/>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19. </a:t>
            </a:r>
          </a:p>
          <a:p>
            <a:pPr algn="ctr"/>
            <a:r>
              <a:rPr lang="da-DK" sz="2800" dirty="0">
                <a:solidFill>
                  <a:schemeClr val="tx1"/>
                </a:solidFill>
              </a:rPr>
              <a:t>Hvordan reagerer jeg hvis jeg føler mig uretfærdigt behandlet? </a:t>
            </a:r>
          </a:p>
          <a:p>
            <a:pPr algn="ctr"/>
            <a:endParaRPr lang="da-DK" sz="2800" dirty="0">
              <a:solidFill>
                <a:schemeClr val="tx1"/>
              </a:solidFill>
            </a:endParaRPr>
          </a:p>
          <a:p>
            <a:pPr algn="ctr"/>
            <a:r>
              <a:rPr lang="da-DK" sz="2800" dirty="0">
                <a:solidFill>
                  <a:schemeClr val="tx1"/>
                </a:solidFill>
              </a:rPr>
              <a:t>Hvordan vil jeg hellere reagere? </a:t>
            </a:r>
          </a:p>
        </p:txBody>
      </p:sp>
      <p:sp>
        <p:nvSpPr>
          <p:cNvPr id="9" name="Afrundet rektangel 8"/>
          <p:cNvSpPr/>
          <p:nvPr/>
        </p:nvSpPr>
        <p:spPr>
          <a:xfrm>
            <a:off x="6259287" y="8436423"/>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20.</a:t>
            </a:r>
          </a:p>
          <a:p>
            <a:pPr algn="ctr"/>
            <a:r>
              <a:rPr lang="da-DK" sz="2800" dirty="0">
                <a:solidFill>
                  <a:schemeClr val="tx1"/>
                </a:solidFill>
              </a:rPr>
              <a:t>Hører du til på Campus Vejle?</a:t>
            </a:r>
          </a:p>
          <a:p>
            <a:pPr algn="ctr"/>
            <a:endParaRPr lang="da-DK" sz="2800" dirty="0">
              <a:solidFill>
                <a:schemeClr val="tx1"/>
              </a:solidFill>
            </a:endParaRPr>
          </a:p>
          <a:p>
            <a:pPr algn="ctr"/>
            <a:r>
              <a:rPr lang="da-DK" sz="2800" dirty="0">
                <a:solidFill>
                  <a:schemeClr val="tx1"/>
                </a:solidFill>
              </a:rPr>
              <a:t>Hvordan mærker du det/ikke?</a:t>
            </a:r>
          </a:p>
        </p:txBody>
      </p:sp>
      <p:sp>
        <p:nvSpPr>
          <p:cNvPr id="10" name="Afrundet rektangel 9"/>
          <p:cNvSpPr/>
          <p:nvPr/>
        </p:nvSpPr>
        <p:spPr>
          <a:xfrm>
            <a:off x="457201" y="12050481"/>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21. </a:t>
            </a:r>
          </a:p>
          <a:p>
            <a:pPr algn="ctr"/>
            <a:r>
              <a:rPr lang="da-DK" sz="2800" dirty="0">
                <a:solidFill>
                  <a:schemeClr val="tx1"/>
                </a:solidFill>
              </a:rPr>
              <a:t>Jeg bliver stolt, når... </a:t>
            </a:r>
          </a:p>
          <a:p>
            <a:pPr algn="ctr"/>
            <a:endParaRPr lang="da-DK" sz="2800" dirty="0">
              <a:solidFill>
                <a:schemeClr val="tx1"/>
              </a:solidFill>
            </a:endParaRPr>
          </a:p>
          <a:p>
            <a:pPr algn="ctr"/>
            <a:r>
              <a:rPr lang="da-DK" sz="2800" dirty="0">
                <a:solidFill>
                  <a:schemeClr val="tx1"/>
                </a:solidFill>
              </a:rPr>
              <a:t>Hvordan kan man mærke om man lykkes med noget?</a:t>
            </a:r>
          </a:p>
        </p:txBody>
      </p:sp>
      <p:sp>
        <p:nvSpPr>
          <p:cNvPr id="11" name="Afrundet rektangel 10"/>
          <p:cNvSpPr/>
          <p:nvPr/>
        </p:nvSpPr>
        <p:spPr>
          <a:xfrm>
            <a:off x="6259287" y="12050480"/>
            <a:ext cx="5388428" cy="3102429"/>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22. </a:t>
            </a:r>
          </a:p>
          <a:p>
            <a:pPr algn="ctr"/>
            <a:r>
              <a:rPr lang="da-DK" sz="2800" dirty="0">
                <a:solidFill>
                  <a:schemeClr val="tx1"/>
                </a:solidFill>
              </a:rPr>
              <a:t>Hvordan reagere jeg i pressede situationer? </a:t>
            </a:r>
          </a:p>
          <a:p>
            <a:pPr algn="ctr"/>
            <a:endParaRPr lang="da-DK" sz="2800" dirty="0">
              <a:solidFill>
                <a:schemeClr val="tx1"/>
              </a:solidFill>
            </a:endParaRPr>
          </a:p>
          <a:p>
            <a:pPr algn="ctr"/>
            <a:r>
              <a:rPr lang="da-DK" sz="2800" dirty="0">
                <a:solidFill>
                  <a:schemeClr val="tx1"/>
                </a:solidFill>
              </a:rPr>
              <a:t>Hvordan vil jeg hellere reagere?</a:t>
            </a:r>
          </a:p>
        </p:txBody>
      </p:sp>
    </p:spTree>
    <p:extLst>
      <p:ext uri="{BB962C8B-B14F-4D97-AF65-F5344CB8AC3E}">
        <p14:creationId xmlns:p14="http://schemas.microsoft.com/office/powerpoint/2010/main" val="11390076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947055"/>
            <a:ext cx="5388428" cy="3186795"/>
          </a:xfrm>
          <a:prstGeom prst="roundRect">
            <a:avLst/>
          </a:prstGeom>
          <a:solidFill>
            <a:schemeClr val="accent6">
              <a:lumMod val="75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bg1"/>
                </a:solidFill>
              </a:rPr>
              <a:t>START</a:t>
            </a:r>
          </a:p>
          <a:p>
            <a:pPr algn="ctr"/>
            <a:r>
              <a:rPr lang="da-DK" sz="1400" dirty="0">
                <a:solidFill>
                  <a:schemeClr val="bg1"/>
                </a:solidFill>
              </a:rPr>
              <a:t>Øvelsen handler om at nå de resultater, som du ønsker dig. Det handler om at træffe gode beslutninger om dit studie.</a:t>
            </a:r>
          </a:p>
          <a:p>
            <a:pPr algn="ctr"/>
            <a:endParaRPr lang="da-DK" sz="1400" dirty="0">
              <a:solidFill>
                <a:schemeClr val="bg1"/>
              </a:solidFill>
            </a:endParaRPr>
          </a:p>
          <a:p>
            <a:pPr algn="ctr"/>
            <a:r>
              <a:rPr lang="da-DK" sz="1400" dirty="0">
                <a:solidFill>
                  <a:schemeClr val="bg1"/>
                </a:solidFill>
              </a:rPr>
              <a:t>Første deltager besvare kortet og sender det videre. De øvrige deltagere skal ikke kommentere på det der fortælles med mindre vejleder eller underviser opfordre til det. </a:t>
            </a:r>
          </a:p>
          <a:p>
            <a:pPr algn="ctr"/>
            <a:r>
              <a:rPr lang="da-DK" sz="1400" dirty="0">
                <a:solidFill>
                  <a:schemeClr val="bg1"/>
                </a:solidFill>
              </a:rPr>
              <a:t>Kortet sendes videre til alle deltagere har svaret på det. </a:t>
            </a:r>
          </a:p>
        </p:txBody>
      </p:sp>
      <p:sp>
        <p:nvSpPr>
          <p:cNvPr id="5" name="Afrundet rektangel 4"/>
          <p:cNvSpPr/>
          <p:nvPr/>
        </p:nvSpPr>
        <p:spPr>
          <a:xfrm>
            <a:off x="6259287" y="947054"/>
            <a:ext cx="5388428" cy="3186795"/>
          </a:xfrm>
          <a:prstGeom prst="roundRect">
            <a:avLst/>
          </a:prstGeom>
          <a:solidFill>
            <a:schemeClr val="accent6">
              <a:lumMod val="75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400" dirty="0">
                <a:solidFill>
                  <a:schemeClr val="bg1"/>
                </a:solidFill>
              </a:rPr>
              <a:t>AFSLUTNING</a:t>
            </a:r>
          </a:p>
          <a:p>
            <a:pPr algn="ctr"/>
            <a:endParaRPr lang="da-DK" sz="2400" dirty="0">
              <a:solidFill>
                <a:schemeClr val="bg1"/>
              </a:solidFill>
            </a:endParaRPr>
          </a:p>
          <a:p>
            <a:pPr algn="ctr"/>
            <a:r>
              <a:rPr lang="da-DK" sz="2400" dirty="0">
                <a:solidFill>
                  <a:schemeClr val="bg1"/>
                </a:solidFill>
              </a:rPr>
              <a:t>Hvad er det gode ved at tale sammen på denne her måde?</a:t>
            </a:r>
          </a:p>
        </p:txBody>
      </p:sp>
      <p:sp>
        <p:nvSpPr>
          <p:cNvPr id="6" name="Afrundet rektangel 5"/>
          <p:cNvSpPr/>
          <p:nvPr/>
        </p:nvSpPr>
        <p:spPr>
          <a:xfrm>
            <a:off x="457201" y="4595396"/>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 </a:t>
            </a:r>
          </a:p>
          <a:p>
            <a:pPr algn="ctr"/>
            <a:r>
              <a:rPr lang="da-DK" sz="2800" dirty="0">
                <a:solidFill>
                  <a:schemeClr val="tx1"/>
                </a:solidFill>
              </a:rPr>
              <a:t>Hvordan er det at gå i skole for dig lige for tiden? </a:t>
            </a:r>
          </a:p>
        </p:txBody>
      </p:sp>
      <p:sp>
        <p:nvSpPr>
          <p:cNvPr id="7" name="Afrundet rektangel 6"/>
          <p:cNvSpPr/>
          <p:nvPr/>
        </p:nvSpPr>
        <p:spPr>
          <a:xfrm>
            <a:off x="6259287" y="459539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2.</a:t>
            </a:r>
          </a:p>
          <a:p>
            <a:pPr algn="ctr"/>
            <a:r>
              <a:rPr lang="da-DK" sz="2800" dirty="0">
                <a:solidFill>
                  <a:schemeClr val="tx1"/>
                </a:solidFill>
              </a:rPr>
              <a:t>Hvordan er din egen vurdering af dine indsats og resultater lige nu?</a:t>
            </a:r>
          </a:p>
        </p:txBody>
      </p:sp>
      <p:sp>
        <p:nvSpPr>
          <p:cNvPr id="8" name="Afrundet rektangel 7"/>
          <p:cNvSpPr/>
          <p:nvPr/>
        </p:nvSpPr>
        <p:spPr>
          <a:xfrm>
            <a:off x="457201" y="8243736"/>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3. </a:t>
            </a:r>
          </a:p>
          <a:p>
            <a:pPr algn="ctr"/>
            <a:r>
              <a:rPr lang="da-DK" sz="2800" dirty="0">
                <a:solidFill>
                  <a:schemeClr val="tx1"/>
                </a:solidFill>
              </a:rPr>
              <a:t>Tror du, at dine </a:t>
            </a:r>
            <a:r>
              <a:rPr lang="da-DK" sz="2800" u="sng" dirty="0">
                <a:solidFill>
                  <a:schemeClr val="tx1"/>
                </a:solidFill>
              </a:rPr>
              <a:t>undervisere</a:t>
            </a:r>
            <a:r>
              <a:rPr lang="da-DK" sz="2800" dirty="0">
                <a:solidFill>
                  <a:schemeClr val="tx1"/>
                </a:solidFill>
              </a:rPr>
              <a:t> mener, at du kan mere end du viser? </a:t>
            </a:r>
          </a:p>
          <a:p>
            <a:pPr algn="ctr"/>
            <a:endParaRPr lang="da-DK" sz="2800" dirty="0">
              <a:solidFill>
                <a:schemeClr val="tx1"/>
              </a:solidFill>
            </a:endParaRPr>
          </a:p>
          <a:p>
            <a:pPr algn="ctr"/>
            <a:r>
              <a:rPr lang="da-DK" sz="2800" dirty="0">
                <a:solidFill>
                  <a:schemeClr val="tx1"/>
                </a:solidFill>
              </a:rPr>
              <a:t>Tror </a:t>
            </a:r>
            <a:r>
              <a:rPr lang="da-DK" sz="2800" u="sng" dirty="0">
                <a:solidFill>
                  <a:schemeClr val="tx1"/>
                </a:solidFill>
              </a:rPr>
              <a:t>du</a:t>
            </a:r>
            <a:r>
              <a:rPr lang="da-DK" sz="2800" dirty="0">
                <a:solidFill>
                  <a:schemeClr val="tx1"/>
                </a:solidFill>
              </a:rPr>
              <a:t>, at du kan mere, end du viser?</a:t>
            </a:r>
          </a:p>
        </p:txBody>
      </p:sp>
      <p:sp>
        <p:nvSpPr>
          <p:cNvPr id="9" name="Afrundet rektangel 8"/>
          <p:cNvSpPr/>
          <p:nvPr/>
        </p:nvSpPr>
        <p:spPr>
          <a:xfrm>
            <a:off x="6259287" y="824373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4.</a:t>
            </a:r>
          </a:p>
          <a:p>
            <a:pPr algn="ctr"/>
            <a:r>
              <a:rPr lang="da-DK" sz="2800" dirty="0">
                <a:solidFill>
                  <a:schemeClr val="tx1"/>
                </a:solidFill>
              </a:rPr>
              <a:t>Hvordan ser teamwork ud i en virksomhed?  </a:t>
            </a:r>
          </a:p>
          <a:p>
            <a:pPr algn="ctr"/>
            <a:endParaRPr lang="da-DK" sz="2800" dirty="0">
              <a:solidFill>
                <a:schemeClr val="tx1"/>
              </a:solidFill>
            </a:endParaRPr>
          </a:p>
        </p:txBody>
      </p:sp>
      <p:sp>
        <p:nvSpPr>
          <p:cNvPr id="2" name="Rektangel 1"/>
          <p:cNvSpPr/>
          <p:nvPr/>
        </p:nvSpPr>
        <p:spPr>
          <a:xfrm>
            <a:off x="457201" y="174166"/>
            <a:ext cx="5930791" cy="338554"/>
          </a:xfrm>
          <a:prstGeom prst="rect">
            <a:avLst/>
          </a:prstGeom>
        </p:spPr>
        <p:txBody>
          <a:bodyPr wrap="none">
            <a:spAutoFit/>
          </a:bodyPr>
          <a:lstStyle/>
          <a:p>
            <a:r>
              <a:rPr lang="da-DK" sz="1600" dirty="0"/>
              <a:t>Gruppevejledningskort Beslutningsproces og studieaktivitet </a:t>
            </a:r>
            <a:r>
              <a:rPr lang="da-DK" sz="1600" dirty="0" err="1"/>
              <a:t>sep</a:t>
            </a:r>
            <a:r>
              <a:rPr lang="da-DK" sz="1600" dirty="0"/>
              <a:t> 2019</a:t>
            </a:r>
          </a:p>
        </p:txBody>
      </p:sp>
      <p:sp>
        <p:nvSpPr>
          <p:cNvPr id="11" name="Afrundet rektangel 10"/>
          <p:cNvSpPr/>
          <p:nvPr/>
        </p:nvSpPr>
        <p:spPr>
          <a:xfrm>
            <a:off x="457201" y="1189207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5.</a:t>
            </a:r>
          </a:p>
          <a:p>
            <a:pPr algn="ctr"/>
            <a:r>
              <a:rPr lang="da-DK" sz="2800" dirty="0">
                <a:solidFill>
                  <a:schemeClr val="tx1"/>
                </a:solidFill>
              </a:rPr>
              <a:t>Hvem bliver mest stolt af dig når du afslutter uddannelsen? </a:t>
            </a:r>
          </a:p>
          <a:p>
            <a:pPr algn="ctr"/>
            <a:endParaRPr lang="da-DK" sz="2800" dirty="0">
              <a:solidFill>
                <a:schemeClr val="tx1"/>
              </a:solidFill>
            </a:endParaRPr>
          </a:p>
          <a:p>
            <a:pPr algn="ctr"/>
            <a:r>
              <a:rPr lang="da-DK" sz="2800" dirty="0">
                <a:solidFill>
                  <a:schemeClr val="tx1"/>
                </a:solidFill>
              </a:rPr>
              <a:t>Vil de være stolte af dig, hvis de så dit daglige arbejde i skolen?</a:t>
            </a:r>
          </a:p>
          <a:p>
            <a:pPr algn="ctr"/>
            <a:r>
              <a:rPr lang="da-DK" sz="2800" dirty="0">
                <a:solidFill>
                  <a:schemeClr val="tx1"/>
                </a:solidFill>
              </a:rPr>
              <a:t> </a:t>
            </a:r>
          </a:p>
        </p:txBody>
      </p:sp>
      <p:sp>
        <p:nvSpPr>
          <p:cNvPr id="12" name="Afrundet rektangel 11"/>
          <p:cNvSpPr/>
          <p:nvPr/>
        </p:nvSpPr>
        <p:spPr>
          <a:xfrm>
            <a:off x="6259287" y="11892074"/>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6. </a:t>
            </a:r>
          </a:p>
          <a:p>
            <a:pPr algn="ctr"/>
            <a:r>
              <a:rPr lang="da-DK" sz="2800" dirty="0">
                <a:solidFill>
                  <a:schemeClr val="tx1"/>
                </a:solidFill>
              </a:rPr>
              <a:t>Hvad vil du gerne med uddannelsen? </a:t>
            </a:r>
          </a:p>
          <a:p>
            <a:pPr algn="ctr"/>
            <a:endParaRPr lang="da-DK" sz="2800" dirty="0">
              <a:solidFill>
                <a:schemeClr val="tx1"/>
              </a:solidFill>
            </a:endParaRPr>
          </a:p>
          <a:p>
            <a:pPr algn="ctr"/>
            <a:r>
              <a:rPr lang="da-DK" sz="2800" dirty="0">
                <a:solidFill>
                  <a:schemeClr val="tx1"/>
                </a:solidFill>
              </a:rPr>
              <a:t>Og hvordan vil du nå dertil?</a:t>
            </a:r>
          </a:p>
        </p:txBody>
      </p:sp>
    </p:spTree>
    <p:extLst>
      <p:ext uri="{BB962C8B-B14F-4D97-AF65-F5344CB8AC3E}">
        <p14:creationId xmlns:p14="http://schemas.microsoft.com/office/powerpoint/2010/main" val="2975796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94705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7. </a:t>
            </a:r>
          </a:p>
          <a:p>
            <a:pPr algn="ctr"/>
            <a:r>
              <a:rPr lang="da-DK" sz="2800" dirty="0">
                <a:solidFill>
                  <a:schemeClr val="tx1"/>
                </a:solidFill>
              </a:rPr>
              <a:t>Hvordan kunne du godt tænke dig at dine resultater i skolen var for tiden? </a:t>
            </a:r>
          </a:p>
        </p:txBody>
      </p:sp>
      <p:sp>
        <p:nvSpPr>
          <p:cNvPr id="5" name="Afrundet rektangel 4"/>
          <p:cNvSpPr/>
          <p:nvPr/>
        </p:nvSpPr>
        <p:spPr>
          <a:xfrm>
            <a:off x="6259287" y="947054"/>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8.</a:t>
            </a:r>
          </a:p>
          <a:p>
            <a:pPr algn="ctr"/>
            <a:r>
              <a:rPr lang="da-DK" sz="2800" dirty="0">
                <a:solidFill>
                  <a:schemeClr val="tx1"/>
                </a:solidFill>
              </a:rPr>
              <a:t>Hvordan vil du gerne tænke tilbage på din </a:t>
            </a:r>
            <a:r>
              <a:rPr lang="da-DK" sz="2800">
                <a:solidFill>
                  <a:schemeClr val="tx1"/>
                </a:solidFill>
              </a:rPr>
              <a:t>studietid?</a:t>
            </a:r>
          </a:p>
          <a:p>
            <a:pPr algn="ctr"/>
            <a:endParaRPr lang="da-DK" sz="2800" dirty="0">
              <a:solidFill>
                <a:schemeClr val="tx1"/>
              </a:solidFill>
            </a:endParaRPr>
          </a:p>
          <a:p>
            <a:pPr algn="ctr"/>
            <a:r>
              <a:rPr lang="da-DK" sz="2800" dirty="0">
                <a:solidFill>
                  <a:schemeClr val="tx1"/>
                </a:solidFill>
              </a:rPr>
              <a:t>Hvad vil du gerne have i karakter og hvordan vil du opnå det?  </a:t>
            </a:r>
          </a:p>
        </p:txBody>
      </p:sp>
      <p:sp>
        <p:nvSpPr>
          <p:cNvPr id="6" name="Afrundet rektangel 5"/>
          <p:cNvSpPr/>
          <p:nvPr/>
        </p:nvSpPr>
        <p:spPr>
          <a:xfrm>
            <a:off x="457201" y="4595396"/>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9.</a:t>
            </a:r>
          </a:p>
          <a:p>
            <a:pPr algn="ctr"/>
            <a:r>
              <a:rPr lang="da-DK" sz="2800" dirty="0">
                <a:solidFill>
                  <a:schemeClr val="tx1"/>
                </a:solidFill>
              </a:rPr>
              <a:t>Hvad har du brug for hjælp til? </a:t>
            </a:r>
          </a:p>
          <a:p>
            <a:pPr algn="ctr"/>
            <a:endParaRPr lang="da-DK" sz="2800" dirty="0">
              <a:solidFill>
                <a:schemeClr val="tx1"/>
              </a:solidFill>
            </a:endParaRPr>
          </a:p>
        </p:txBody>
      </p:sp>
      <p:sp>
        <p:nvSpPr>
          <p:cNvPr id="7" name="Afrundet rektangel 6"/>
          <p:cNvSpPr/>
          <p:nvPr/>
        </p:nvSpPr>
        <p:spPr>
          <a:xfrm>
            <a:off x="6259287" y="459539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10.</a:t>
            </a:r>
          </a:p>
          <a:p>
            <a:pPr algn="ctr"/>
            <a:r>
              <a:rPr lang="da-DK" sz="2800" dirty="0">
                <a:solidFill>
                  <a:schemeClr val="tx1"/>
                </a:solidFill>
              </a:rPr>
              <a:t>Hvad er det sværeste ved at arbejde aktivt i gruppearbejde?</a:t>
            </a:r>
          </a:p>
        </p:txBody>
      </p:sp>
      <p:sp>
        <p:nvSpPr>
          <p:cNvPr id="8" name="Afrundet rektangel 7"/>
          <p:cNvSpPr/>
          <p:nvPr/>
        </p:nvSpPr>
        <p:spPr>
          <a:xfrm>
            <a:off x="457201" y="8243736"/>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11.</a:t>
            </a:r>
          </a:p>
          <a:p>
            <a:pPr algn="ctr"/>
            <a:r>
              <a:rPr lang="da-DK" sz="2800" dirty="0">
                <a:solidFill>
                  <a:schemeClr val="tx1"/>
                </a:solidFill>
              </a:rPr>
              <a:t>Hvordan vil du gerne have at de andre ser på dig, når I samarbejder om en opgave?</a:t>
            </a:r>
          </a:p>
          <a:p>
            <a:pPr algn="ctr"/>
            <a:endParaRPr lang="da-DK" sz="2800" dirty="0">
              <a:solidFill>
                <a:schemeClr val="tx1"/>
              </a:solidFill>
            </a:endParaRPr>
          </a:p>
          <a:p>
            <a:pPr algn="ctr"/>
            <a:r>
              <a:rPr lang="da-DK" sz="2800" dirty="0">
                <a:solidFill>
                  <a:schemeClr val="tx1"/>
                </a:solidFill>
              </a:rPr>
              <a:t>Hvilken forskel vil du gerne gøre? </a:t>
            </a:r>
          </a:p>
          <a:p>
            <a:pPr algn="ctr"/>
            <a:endParaRPr lang="da-DK" sz="2800" dirty="0">
              <a:solidFill>
                <a:schemeClr val="tx1"/>
              </a:solidFill>
            </a:endParaRPr>
          </a:p>
        </p:txBody>
      </p:sp>
      <p:sp>
        <p:nvSpPr>
          <p:cNvPr id="9" name="Afrundet rektangel 8"/>
          <p:cNvSpPr/>
          <p:nvPr/>
        </p:nvSpPr>
        <p:spPr>
          <a:xfrm>
            <a:off x="6259287" y="824373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12.</a:t>
            </a:r>
          </a:p>
          <a:p>
            <a:pPr algn="ctr"/>
            <a:r>
              <a:rPr lang="da-DK" sz="2800" dirty="0">
                <a:solidFill>
                  <a:schemeClr val="tx1"/>
                </a:solidFill>
              </a:rPr>
              <a:t>Hvordan ser en studieaktiv elev ud?</a:t>
            </a:r>
          </a:p>
          <a:p>
            <a:pPr algn="ctr"/>
            <a:endParaRPr lang="da-DK" sz="2800" dirty="0">
              <a:solidFill>
                <a:schemeClr val="tx1"/>
              </a:solidFill>
            </a:endParaRPr>
          </a:p>
          <a:p>
            <a:pPr algn="ctr"/>
            <a:r>
              <a:rPr lang="da-DK" sz="2800" dirty="0">
                <a:solidFill>
                  <a:schemeClr val="tx1"/>
                </a:solidFill>
              </a:rPr>
              <a:t>Hvilken rolle vil du gerne tage i næste gruppearbejde? </a:t>
            </a:r>
          </a:p>
          <a:p>
            <a:pPr algn="ctr"/>
            <a:endParaRPr lang="da-DK" sz="2800" dirty="0">
              <a:solidFill>
                <a:schemeClr val="tx1"/>
              </a:solidFill>
            </a:endParaRPr>
          </a:p>
        </p:txBody>
      </p:sp>
      <p:sp>
        <p:nvSpPr>
          <p:cNvPr id="2" name="Rektangel 1"/>
          <p:cNvSpPr/>
          <p:nvPr/>
        </p:nvSpPr>
        <p:spPr>
          <a:xfrm>
            <a:off x="457201" y="174166"/>
            <a:ext cx="5930791" cy="338554"/>
          </a:xfrm>
          <a:prstGeom prst="rect">
            <a:avLst/>
          </a:prstGeom>
        </p:spPr>
        <p:txBody>
          <a:bodyPr wrap="none">
            <a:spAutoFit/>
          </a:bodyPr>
          <a:lstStyle/>
          <a:p>
            <a:r>
              <a:rPr lang="da-DK" sz="1600" dirty="0"/>
              <a:t>Gruppevejledningskort Beslutningsproces og studieaktivitet </a:t>
            </a:r>
            <a:r>
              <a:rPr lang="da-DK" sz="1600" dirty="0" err="1"/>
              <a:t>sep</a:t>
            </a:r>
            <a:r>
              <a:rPr lang="da-DK" sz="1600" dirty="0"/>
              <a:t> 2019</a:t>
            </a:r>
          </a:p>
        </p:txBody>
      </p:sp>
      <p:sp>
        <p:nvSpPr>
          <p:cNvPr id="11" name="Afrundet rektangel 10"/>
          <p:cNvSpPr/>
          <p:nvPr/>
        </p:nvSpPr>
        <p:spPr>
          <a:xfrm>
            <a:off x="457201" y="1189207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13.</a:t>
            </a:r>
          </a:p>
          <a:p>
            <a:pPr algn="ctr"/>
            <a:r>
              <a:rPr lang="da-DK" sz="2800" dirty="0">
                <a:solidFill>
                  <a:schemeClr val="tx1"/>
                </a:solidFill>
              </a:rPr>
              <a:t>Hvad vil du gerne beslutte nu, for at forbedre dit næste gruppearbejde? </a:t>
            </a:r>
          </a:p>
          <a:p>
            <a:pPr algn="ctr"/>
            <a:endParaRPr lang="da-DK" sz="2800" dirty="0">
              <a:solidFill>
                <a:schemeClr val="tx1"/>
              </a:solidFill>
            </a:endParaRPr>
          </a:p>
        </p:txBody>
      </p:sp>
      <p:sp>
        <p:nvSpPr>
          <p:cNvPr id="12" name="Afrundet rektangel 11"/>
          <p:cNvSpPr/>
          <p:nvPr/>
        </p:nvSpPr>
        <p:spPr>
          <a:xfrm>
            <a:off x="6259287" y="11892074"/>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400" dirty="0">
                <a:solidFill>
                  <a:schemeClr val="tx1"/>
                </a:solidFill>
              </a:rPr>
              <a:t>14.</a:t>
            </a:r>
          </a:p>
          <a:p>
            <a:pPr algn="ctr"/>
            <a:r>
              <a:rPr lang="da-DK" sz="2400" dirty="0">
                <a:solidFill>
                  <a:schemeClr val="tx1"/>
                </a:solidFill>
              </a:rPr>
              <a:t>Hvilke fordele ville der være ved at være godt forberedt til timerne? </a:t>
            </a:r>
          </a:p>
          <a:p>
            <a:pPr algn="ctr"/>
            <a:endParaRPr lang="da-DK" sz="2400" dirty="0">
              <a:solidFill>
                <a:schemeClr val="tx1"/>
              </a:solidFill>
            </a:endParaRPr>
          </a:p>
          <a:p>
            <a:pPr algn="ctr"/>
            <a:r>
              <a:rPr lang="da-DK" sz="2400" dirty="0">
                <a:solidFill>
                  <a:schemeClr val="tx1"/>
                </a:solidFill>
              </a:rPr>
              <a:t>Hvilke ændringer kan du lave i din hverdag for at være bedre forberedt i skolen?</a:t>
            </a:r>
          </a:p>
        </p:txBody>
      </p:sp>
    </p:spTree>
    <p:extLst>
      <p:ext uri="{BB962C8B-B14F-4D97-AF65-F5344CB8AC3E}">
        <p14:creationId xmlns:p14="http://schemas.microsoft.com/office/powerpoint/2010/main" val="8978865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94705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Når jeg høre xxx fortælle, får det mig til at tænke på… </a:t>
            </a:r>
          </a:p>
        </p:txBody>
      </p:sp>
      <p:sp>
        <p:nvSpPr>
          <p:cNvPr id="5" name="Afrundet rektangel 4"/>
          <p:cNvSpPr/>
          <p:nvPr/>
        </p:nvSpPr>
        <p:spPr>
          <a:xfrm>
            <a:off x="6259287" y="947054"/>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kan kende det fra mig selv, når jeg høre at… </a:t>
            </a:r>
          </a:p>
        </p:txBody>
      </p:sp>
      <p:sp>
        <p:nvSpPr>
          <p:cNvPr id="6" name="Afrundet rektangel 5"/>
          <p:cNvSpPr/>
          <p:nvPr/>
        </p:nvSpPr>
        <p:spPr>
          <a:xfrm>
            <a:off x="457201" y="4595396"/>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er sejt at… </a:t>
            </a:r>
          </a:p>
        </p:txBody>
      </p:sp>
      <p:sp>
        <p:nvSpPr>
          <p:cNvPr id="7" name="Afrundet rektangel 6"/>
          <p:cNvSpPr/>
          <p:nvPr/>
        </p:nvSpPr>
        <p:spPr>
          <a:xfrm>
            <a:off x="6259287" y="459539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Da jeg hørte x fortælle,</a:t>
            </a:r>
            <a:br>
              <a:rPr lang="da-DK" sz="2800" dirty="0">
                <a:solidFill>
                  <a:schemeClr val="tx1"/>
                </a:solidFill>
              </a:rPr>
            </a:br>
            <a:r>
              <a:rPr lang="da-DK" sz="2800" dirty="0">
                <a:solidFill>
                  <a:schemeClr val="tx1"/>
                </a:solidFill>
              </a:rPr>
              <a:t>fik jeg lyst til at spørge om …</a:t>
            </a:r>
          </a:p>
        </p:txBody>
      </p:sp>
      <p:sp>
        <p:nvSpPr>
          <p:cNvPr id="8" name="Afrundet rektangel 7"/>
          <p:cNvSpPr/>
          <p:nvPr/>
        </p:nvSpPr>
        <p:spPr>
          <a:xfrm>
            <a:off x="457201" y="8243736"/>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Mon x har tænkt på …</a:t>
            </a:r>
          </a:p>
        </p:txBody>
      </p:sp>
      <p:sp>
        <p:nvSpPr>
          <p:cNvPr id="9" name="Afrundet rektangel 8"/>
          <p:cNvSpPr/>
          <p:nvPr/>
        </p:nvSpPr>
        <p:spPr>
          <a:xfrm>
            <a:off x="6259287" y="824373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Når x fortæller, synes jeg han/hun viser …. </a:t>
            </a:r>
          </a:p>
        </p:txBody>
      </p:sp>
      <p:sp>
        <p:nvSpPr>
          <p:cNvPr id="2" name="Rektangel 1"/>
          <p:cNvSpPr/>
          <p:nvPr/>
        </p:nvSpPr>
        <p:spPr>
          <a:xfrm>
            <a:off x="457201" y="174166"/>
            <a:ext cx="5930791" cy="338554"/>
          </a:xfrm>
          <a:prstGeom prst="rect">
            <a:avLst/>
          </a:prstGeom>
        </p:spPr>
        <p:txBody>
          <a:bodyPr wrap="none">
            <a:spAutoFit/>
          </a:bodyPr>
          <a:lstStyle/>
          <a:p>
            <a:r>
              <a:rPr lang="da-DK" sz="1600" dirty="0"/>
              <a:t>Gruppevejledningskort Beslutningsproces og studieaktivitet </a:t>
            </a:r>
            <a:r>
              <a:rPr lang="da-DK" sz="1600" dirty="0" err="1"/>
              <a:t>sep</a:t>
            </a:r>
            <a:r>
              <a:rPr lang="da-DK" sz="1600" dirty="0"/>
              <a:t> 2019</a:t>
            </a:r>
          </a:p>
        </p:txBody>
      </p:sp>
      <p:sp>
        <p:nvSpPr>
          <p:cNvPr id="11" name="Afrundet rektangel 10"/>
          <p:cNvSpPr/>
          <p:nvPr/>
        </p:nvSpPr>
        <p:spPr>
          <a:xfrm>
            <a:off x="457201" y="11892075"/>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Hvis jeg var x ville jeg måske…</a:t>
            </a:r>
          </a:p>
        </p:txBody>
      </p:sp>
      <p:sp>
        <p:nvSpPr>
          <p:cNvPr id="12" name="Afrundet rektangel 11"/>
          <p:cNvSpPr/>
          <p:nvPr/>
        </p:nvSpPr>
        <p:spPr>
          <a:xfrm>
            <a:off x="6259287" y="11892074"/>
            <a:ext cx="5388428" cy="3186795"/>
          </a:xfrm>
          <a:prstGeom prst="round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a:t>
            </a:r>
            <a:r>
              <a:rPr lang="da-DK" sz="2800">
                <a:solidFill>
                  <a:schemeClr val="tx1"/>
                </a:solidFill>
              </a:rPr>
              <a:t>har selv prøvet at…</a:t>
            </a:r>
            <a:endParaRPr lang="da-DK" sz="2800" dirty="0">
              <a:solidFill>
                <a:schemeClr val="tx1"/>
              </a:solidFill>
            </a:endParaRPr>
          </a:p>
        </p:txBody>
      </p:sp>
    </p:spTree>
    <p:extLst>
      <p:ext uri="{BB962C8B-B14F-4D97-AF65-F5344CB8AC3E}">
        <p14:creationId xmlns:p14="http://schemas.microsoft.com/office/powerpoint/2010/main" val="17370837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947055"/>
            <a:ext cx="5388428" cy="3186795"/>
          </a:xfrm>
          <a:prstGeom prst="roundRect">
            <a:avLst/>
          </a:prstGeom>
          <a:solidFill>
            <a:schemeClr val="accent5">
              <a:lumMod val="60000"/>
              <a:lumOff val="40000"/>
            </a:schemeClr>
          </a:solid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START</a:t>
            </a:r>
          </a:p>
          <a:p>
            <a:pPr algn="ctr"/>
            <a:r>
              <a:rPr lang="da-DK" sz="1400" dirty="0">
                <a:solidFill>
                  <a:schemeClr val="tx1"/>
                </a:solidFill>
              </a:rPr>
              <a:t>Øvelsen handler om at nå videre med praktikpladssøgning.</a:t>
            </a:r>
          </a:p>
          <a:p>
            <a:pPr algn="ctr"/>
            <a:r>
              <a:rPr lang="da-DK" sz="1400" dirty="0">
                <a:solidFill>
                  <a:schemeClr val="tx1"/>
                </a:solidFill>
              </a:rPr>
              <a:t>Første deltager besvare kortet og sender det videre. De øvrige deltagere skal ikke kommentere på det der fortælles med mindre vejleder eller underviser opfordre til det. </a:t>
            </a:r>
          </a:p>
          <a:p>
            <a:pPr algn="ctr"/>
            <a:r>
              <a:rPr lang="da-DK" sz="1400" dirty="0">
                <a:solidFill>
                  <a:schemeClr val="tx1"/>
                </a:solidFill>
              </a:rPr>
              <a:t>Kortet sendes videre til alle deltagere har svaret på det. </a:t>
            </a:r>
          </a:p>
        </p:txBody>
      </p:sp>
      <p:sp>
        <p:nvSpPr>
          <p:cNvPr id="5" name="Afrundet rektangel 4"/>
          <p:cNvSpPr/>
          <p:nvPr/>
        </p:nvSpPr>
        <p:spPr>
          <a:xfrm>
            <a:off x="6259287" y="947054"/>
            <a:ext cx="5388428" cy="3186795"/>
          </a:xfrm>
          <a:prstGeom prst="roundRect">
            <a:avLst/>
          </a:prstGeom>
          <a:solidFill>
            <a:schemeClr val="accent5">
              <a:lumMod val="60000"/>
              <a:lumOff val="40000"/>
            </a:schemeClr>
          </a:solid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400" dirty="0">
                <a:solidFill>
                  <a:schemeClr val="tx1"/>
                </a:solidFill>
              </a:rPr>
              <a:t>AFSLUTNING</a:t>
            </a:r>
          </a:p>
          <a:p>
            <a:pPr algn="ctr"/>
            <a:endParaRPr lang="da-DK" sz="2400" dirty="0">
              <a:solidFill>
                <a:schemeClr val="tx1"/>
              </a:solidFill>
            </a:endParaRPr>
          </a:p>
          <a:p>
            <a:pPr algn="ctr"/>
            <a:r>
              <a:rPr lang="da-DK" sz="2400" dirty="0">
                <a:solidFill>
                  <a:schemeClr val="tx1"/>
                </a:solidFill>
              </a:rPr>
              <a:t>Hvad er det gode ved at tale sammen på denne her måde?</a:t>
            </a:r>
          </a:p>
        </p:txBody>
      </p:sp>
      <p:sp>
        <p:nvSpPr>
          <p:cNvPr id="6" name="Afrundet rektangel 5"/>
          <p:cNvSpPr/>
          <p:nvPr/>
        </p:nvSpPr>
        <p:spPr>
          <a:xfrm>
            <a:off x="457201" y="4595396"/>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 </a:t>
            </a:r>
          </a:p>
          <a:p>
            <a:pPr algn="ctr"/>
            <a:r>
              <a:rPr lang="da-DK" sz="2800" dirty="0">
                <a:solidFill>
                  <a:schemeClr val="tx1"/>
                </a:solidFill>
              </a:rPr>
              <a:t>Hvad er dit drømmejob?</a:t>
            </a:r>
          </a:p>
        </p:txBody>
      </p:sp>
      <p:sp>
        <p:nvSpPr>
          <p:cNvPr id="7" name="Afrundet rektangel 6"/>
          <p:cNvSpPr/>
          <p:nvPr/>
        </p:nvSpPr>
        <p:spPr>
          <a:xfrm>
            <a:off x="6259287" y="459539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2.</a:t>
            </a:r>
          </a:p>
          <a:p>
            <a:pPr algn="ctr"/>
            <a:r>
              <a:rPr lang="da-DK" sz="2800" dirty="0">
                <a:solidFill>
                  <a:schemeClr val="tx1"/>
                </a:solidFill>
              </a:rPr>
              <a:t>Hvilken elevplads kan være et skridt på vejen til at nå dit drømmejob?</a:t>
            </a:r>
          </a:p>
        </p:txBody>
      </p:sp>
      <p:sp>
        <p:nvSpPr>
          <p:cNvPr id="8" name="Afrundet rektangel 7"/>
          <p:cNvSpPr/>
          <p:nvPr/>
        </p:nvSpPr>
        <p:spPr>
          <a:xfrm>
            <a:off x="457201" y="8243736"/>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3. </a:t>
            </a:r>
          </a:p>
          <a:p>
            <a:pPr algn="ctr"/>
            <a:r>
              <a:rPr lang="da-DK" sz="2800" dirty="0">
                <a:solidFill>
                  <a:schemeClr val="tx1"/>
                </a:solidFill>
              </a:rPr>
              <a:t>Hvilke forventninger har du til en kommende elevplads?</a:t>
            </a:r>
          </a:p>
        </p:txBody>
      </p:sp>
      <p:sp>
        <p:nvSpPr>
          <p:cNvPr id="9" name="Afrundet rektangel 8"/>
          <p:cNvSpPr/>
          <p:nvPr/>
        </p:nvSpPr>
        <p:spPr>
          <a:xfrm>
            <a:off x="6259287" y="824373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4. </a:t>
            </a:r>
          </a:p>
          <a:p>
            <a:pPr algn="ctr"/>
            <a:r>
              <a:rPr lang="da-DK" sz="2800" dirty="0">
                <a:solidFill>
                  <a:schemeClr val="tx1"/>
                </a:solidFill>
              </a:rPr>
              <a:t>På en skala fra 1-10 (hvor 10 er ’vigtigst’) hvor vigtigt er det så for dig at finde en elevplads?</a:t>
            </a:r>
          </a:p>
        </p:txBody>
      </p:sp>
      <p:sp>
        <p:nvSpPr>
          <p:cNvPr id="2" name="Rektangel 1"/>
          <p:cNvSpPr/>
          <p:nvPr/>
        </p:nvSpPr>
        <p:spPr>
          <a:xfrm>
            <a:off x="457201" y="174166"/>
            <a:ext cx="4457502" cy="338554"/>
          </a:xfrm>
          <a:prstGeom prst="rect">
            <a:avLst/>
          </a:prstGeom>
        </p:spPr>
        <p:txBody>
          <a:bodyPr wrap="none">
            <a:spAutoFit/>
          </a:bodyPr>
          <a:lstStyle/>
          <a:p>
            <a:r>
              <a:rPr lang="da-DK" sz="1600" dirty="0"/>
              <a:t>Gruppevejledningskort praktikpladssøgning 290319</a:t>
            </a:r>
          </a:p>
        </p:txBody>
      </p:sp>
      <p:sp>
        <p:nvSpPr>
          <p:cNvPr id="11" name="Afrundet rektangel 10"/>
          <p:cNvSpPr/>
          <p:nvPr/>
        </p:nvSpPr>
        <p:spPr>
          <a:xfrm>
            <a:off x="457201" y="1189207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5. </a:t>
            </a:r>
          </a:p>
          <a:p>
            <a:pPr algn="ctr"/>
            <a:r>
              <a:rPr lang="da-DK" sz="2800" dirty="0">
                <a:solidFill>
                  <a:schemeClr val="tx1"/>
                </a:solidFill>
              </a:rPr>
              <a:t>På en skala fra 1-10 (hvor 10 er ’meget klar’) hvor klar føler du dig så til at skulle ud som elev?</a:t>
            </a:r>
          </a:p>
          <a:p>
            <a:pPr algn="ctr"/>
            <a:r>
              <a:rPr lang="da-DK" sz="2800" dirty="0">
                <a:solidFill>
                  <a:schemeClr val="tx1"/>
                </a:solidFill>
              </a:rPr>
              <a:t>Begrund gerne.</a:t>
            </a:r>
          </a:p>
        </p:txBody>
      </p:sp>
      <p:sp>
        <p:nvSpPr>
          <p:cNvPr id="12" name="Afrundet rektangel 11"/>
          <p:cNvSpPr/>
          <p:nvPr/>
        </p:nvSpPr>
        <p:spPr>
          <a:xfrm>
            <a:off x="6259287" y="11892074"/>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6. </a:t>
            </a:r>
          </a:p>
          <a:p>
            <a:pPr algn="ctr"/>
            <a:r>
              <a:rPr lang="da-DK" sz="2800" dirty="0">
                <a:solidFill>
                  <a:schemeClr val="tx1"/>
                </a:solidFill>
              </a:rPr>
              <a:t>Hvad kan spænde ben for at jeg får en elevplads – hvordan kan jeg undgå det?</a:t>
            </a:r>
          </a:p>
        </p:txBody>
      </p:sp>
    </p:spTree>
    <p:extLst>
      <p:ext uri="{BB962C8B-B14F-4D97-AF65-F5344CB8AC3E}">
        <p14:creationId xmlns:p14="http://schemas.microsoft.com/office/powerpoint/2010/main" val="8854468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94705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7. </a:t>
            </a:r>
          </a:p>
          <a:p>
            <a:pPr algn="ctr"/>
            <a:r>
              <a:rPr lang="da-DK" sz="2800" dirty="0">
                <a:solidFill>
                  <a:schemeClr val="tx1"/>
                </a:solidFill>
              </a:rPr>
              <a:t>Hvor mange ansøgninger har du sendt ud, opfordret/uopfordret?</a:t>
            </a:r>
          </a:p>
          <a:p>
            <a:pPr algn="ctr"/>
            <a:r>
              <a:rPr lang="da-DK" sz="2800" dirty="0">
                <a:solidFill>
                  <a:schemeClr val="tx1"/>
                </a:solidFill>
              </a:rPr>
              <a:t>Synes du det er mange?</a:t>
            </a:r>
          </a:p>
        </p:txBody>
      </p:sp>
      <p:sp>
        <p:nvSpPr>
          <p:cNvPr id="5" name="Afrundet rektangel 4"/>
          <p:cNvSpPr/>
          <p:nvPr/>
        </p:nvSpPr>
        <p:spPr>
          <a:xfrm>
            <a:off x="6259287" y="947054"/>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8. </a:t>
            </a:r>
          </a:p>
          <a:p>
            <a:pPr algn="ctr"/>
            <a:r>
              <a:rPr lang="da-DK" sz="2800" dirty="0">
                <a:solidFill>
                  <a:schemeClr val="tx1"/>
                </a:solidFill>
              </a:rPr>
              <a:t>En fra klassen får ikke sendt nogle ansøgninger afsted – hvad tror du forhindre din klassekammerat? </a:t>
            </a:r>
          </a:p>
        </p:txBody>
      </p:sp>
      <p:sp>
        <p:nvSpPr>
          <p:cNvPr id="6" name="Afrundet rektangel 5"/>
          <p:cNvSpPr/>
          <p:nvPr/>
        </p:nvSpPr>
        <p:spPr>
          <a:xfrm>
            <a:off x="457201" y="4595396"/>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9. </a:t>
            </a:r>
          </a:p>
          <a:p>
            <a:pPr algn="ctr"/>
            <a:r>
              <a:rPr lang="da-DK" sz="2800" dirty="0">
                <a:solidFill>
                  <a:schemeClr val="tx1"/>
                </a:solidFill>
              </a:rPr>
              <a:t>Hvad har du lært indtil videre på uddannelsen, som gør dig klar til en elevplads?</a:t>
            </a:r>
          </a:p>
        </p:txBody>
      </p:sp>
      <p:sp>
        <p:nvSpPr>
          <p:cNvPr id="7" name="Afrundet rektangel 6"/>
          <p:cNvSpPr/>
          <p:nvPr/>
        </p:nvSpPr>
        <p:spPr>
          <a:xfrm>
            <a:off x="6259287" y="459539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10. </a:t>
            </a:r>
          </a:p>
          <a:p>
            <a:pPr algn="ctr"/>
            <a:r>
              <a:rPr lang="da-DK" sz="2800" dirty="0">
                <a:solidFill>
                  <a:schemeClr val="tx1"/>
                </a:solidFill>
              </a:rPr>
              <a:t>Hvordan har dit grundforløb rustet dig til at søge en elevplads?</a:t>
            </a:r>
          </a:p>
        </p:txBody>
      </p:sp>
      <p:sp>
        <p:nvSpPr>
          <p:cNvPr id="8" name="Afrundet rektangel 7"/>
          <p:cNvSpPr/>
          <p:nvPr/>
        </p:nvSpPr>
        <p:spPr>
          <a:xfrm>
            <a:off x="457201" y="8243736"/>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11. </a:t>
            </a:r>
          </a:p>
          <a:p>
            <a:pPr algn="ctr"/>
            <a:r>
              <a:rPr lang="da-DK" sz="2800" dirty="0">
                <a:solidFill>
                  <a:schemeClr val="tx1"/>
                </a:solidFill>
              </a:rPr>
              <a:t>Din veninde/ven er gået kold i at sende ansøgninger ud – hvad vil du råde hende/ham til?</a:t>
            </a:r>
          </a:p>
        </p:txBody>
      </p:sp>
      <p:sp>
        <p:nvSpPr>
          <p:cNvPr id="9" name="Afrundet rektangel 8"/>
          <p:cNvSpPr/>
          <p:nvPr/>
        </p:nvSpPr>
        <p:spPr>
          <a:xfrm>
            <a:off x="6259287" y="824373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12. </a:t>
            </a:r>
          </a:p>
          <a:p>
            <a:pPr algn="ctr"/>
            <a:r>
              <a:rPr lang="da-DK" sz="2800" dirty="0">
                <a:solidFill>
                  <a:schemeClr val="tx1"/>
                </a:solidFill>
              </a:rPr>
              <a:t>Hvad gør jeg når jeg får et afslag – hvad vil jeg gøre i stedet for næste gang?</a:t>
            </a:r>
          </a:p>
        </p:txBody>
      </p:sp>
      <p:sp>
        <p:nvSpPr>
          <p:cNvPr id="2" name="Rektangel 1"/>
          <p:cNvSpPr/>
          <p:nvPr/>
        </p:nvSpPr>
        <p:spPr>
          <a:xfrm>
            <a:off x="457201" y="174166"/>
            <a:ext cx="4457502" cy="338554"/>
          </a:xfrm>
          <a:prstGeom prst="rect">
            <a:avLst/>
          </a:prstGeom>
        </p:spPr>
        <p:txBody>
          <a:bodyPr wrap="none">
            <a:spAutoFit/>
          </a:bodyPr>
          <a:lstStyle/>
          <a:p>
            <a:r>
              <a:rPr lang="da-DK" sz="1600" dirty="0"/>
              <a:t>Gruppevejledningskort praktikpladssøgning 290319</a:t>
            </a:r>
          </a:p>
        </p:txBody>
      </p:sp>
      <p:sp>
        <p:nvSpPr>
          <p:cNvPr id="11" name="Afrundet rektangel 10"/>
          <p:cNvSpPr/>
          <p:nvPr/>
        </p:nvSpPr>
        <p:spPr>
          <a:xfrm>
            <a:off x="457201" y="1189207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13. </a:t>
            </a:r>
          </a:p>
          <a:p>
            <a:pPr algn="ctr"/>
            <a:r>
              <a:rPr lang="da-DK" sz="2800" dirty="0">
                <a:solidFill>
                  <a:schemeClr val="tx1"/>
                </a:solidFill>
              </a:rPr>
              <a:t>Hvilke udfordringer oplever du som elevpladspladssøgende?</a:t>
            </a:r>
          </a:p>
        </p:txBody>
      </p:sp>
      <p:sp>
        <p:nvSpPr>
          <p:cNvPr id="12" name="Afrundet rektangel 11"/>
          <p:cNvSpPr/>
          <p:nvPr/>
        </p:nvSpPr>
        <p:spPr>
          <a:xfrm>
            <a:off x="6259287" y="11892074"/>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14. </a:t>
            </a:r>
          </a:p>
          <a:p>
            <a:pPr algn="ctr"/>
            <a:r>
              <a:rPr lang="da-DK" sz="2800" dirty="0">
                <a:solidFill>
                  <a:schemeClr val="tx1"/>
                </a:solidFill>
              </a:rPr>
              <a:t>Har du et fritidsjob? Hvis ja, fortæl så om hvad du laver og hvordan du fik jobbet.</a:t>
            </a:r>
          </a:p>
        </p:txBody>
      </p:sp>
    </p:spTree>
    <p:extLst>
      <p:ext uri="{BB962C8B-B14F-4D97-AF65-F5344CB8AC3E}">
        <p14:creationId xmlns:p14="http://schemas.microsoft.com/office/powerpoint/2010/main" val="26948717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94705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15. </a:t>
            </a:r>
          </a:p>
          <a:p>
            <a:pPr algn="ctr"/>
            <a:r>
              <a:rPr lang="da-DK" sz="2800" dirty="0">
                <a:solidFill>
                  <a:schemeClr val="tx1"/>
                </a:solidFill>
              </a:rPr>
              <a:t>I forhold til praktikpladssøgning, kan jeg hjælpe mine klassekammerater med…  Mine klassekammerater kan hjælpe mig med…</a:t>
            </a:r>
          </a:p>
        </p:txBody>
      </p:sp>
      <p:sp>
        <p:nvSpPr>
          <p:cNvPr id="5" name="Afrundet rektangel 4"/>
          <p:cNvSpPr/>
          <p:nvPr/>
        </p:nvSpPr>
        <p:spPr>
          <a:xfrm>
            <a:off x="6259287" y="947054"/>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16.</a:t>
            </a:r>
          </a:p>
          <a:p>
            <a:pPr algn="ctr"/>
            <a:r>
              <a:rPr lang="da-DK" sz="2800" dirty="0">
                <a:solidFill>
                  <a:schemeClr val="tx1"/>
                </a:solidFill>
              </a:rPr>
              <a:t>Hvem kan støtte dig i at finde en elevplads? </a:t>
            </a:r>
          </a:p>
        </p:txBody>
      </p:sp>
      <p:sp>
        <p:nvSpPr>
          <p:cNvPr id="6" name="Afrundet rektangel 5"/>
          <p:cNvSpPr/>
          <p:nvPr/>
        </p:nvSpPr>
        <p:spPr>
          <a:xfrm>
            <a:off x="457201" y="4595396"/>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17. </a:t>
            </a:r>
          </a:p>
          <a:p>
            <a:pPr algn="ctr"/>
            <a:r>
              <a:rPr lang="da-DK" sz="2800" dirty="0">
                <a:solidFill>
                  <a:schemeClr val="tx1"/>
                </a:solidFill>
              </a:rPr>
              <a:t>Hvem kender du som arbejder inden for detail- eller handelsbranchen og hvordan kan de hjælpe dig med at finde en elevplads?</a:t>
            </a:r>
          </a:p>
        </p:txBody>
      </p:sp>
      <p:sp>
        <p:nvSpPr>
          <p:cNvPr id="7" name="Afrundet rektangel 6"/>
          <p:cNvSpPr/>
          <p:nvPr/>
        </p:nvSpPr>
        <p:spPr>
          <a:xfrm>
            <a:off x="6259287" y="459539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18. </a:t>
            </a:r>
          </a:p>
          <a:p>
            <a:pPr algn="ctr"/>
            <a:r>
              <a:rPr lang="da-DK" sz="2800" dirty="0">
                <a:solidFill>
                  <a:schemeClr val="tx1"/>
                </a:solidFill>
              </a:rPr>
              <a:t>Nævn tre af dine bedste egenskaber? </a:t>
            </a:r>
          </a:p>
          <a:p>
            <a:pPr algn="ctr"/>
            <a:r>
              <a:rPr lang="da-DK" sz="2800" dirty="0">
                <a:solidFill>
                  <a:schemeClr val="tx1"/>
                </a:solidFill>
              </a:rPr>
              <a:t>Beskriv hvordan en arbejdsgiver kan få glæde af disse.</a:t>
            </a:r>
          </a:p>
        </p:txBody>
      </p:sp>
      <p:sp>
        <p:nvSpPr>
          <p:cNvPr id="8" name="Afrundet rektangel 7"/>
          <p:cNvSpPr/>
          <p:nvPr/>
        </p:nvSpPr>
        <p:spPr>
          <a:xfrm>
            <a:off x="457201" y="8243736"/>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19. </a:t>
            </a:r>
          </a:p>
          <a:p>
            <a:pPr algn="ctr"/>
            <a:r>
              <a:rPr lang="da-DK" sz="2800" dirty="0">
                <a:solidFill>
                  <a:schemeClr val="tx1"/>
                </a:solidFill>
              </a:rPr>
              <a:t>Du har skrevet under på </a:t>
            </a:r>
            <a:r>
              <a:rPr lang="da-DK" sz="2800">
                <a:solidFill>
                  <a:schemeClr val="tx1"/>
                </a:solidFill>
              </a:rPr>
              <a:t>en uddannelsesaftale (elevkontrakt), </a:t>
            </a:r>
            <a:r>
              <a:rPr lang="da-DK" sz="2800" dirty="0">
                <a:solidFill>
                  <a:schemeClr val="tx1"/>
                </a:solidFill>
              </a:rPr>
              <a:t>hvad føler/tænker du?</a:t>
            </a:r>
          </a:p>
        </p:txBody>
      </p:sp>
      <p:sp>
        <p:nvSpPr>
          <p:cNvPr id="9" name="Afrundet rektangel 8"/>
          <p:cNvSpPr/>
          <p:nvPr/>
        </p:nvSpPr>
        <p:spPr>
          <a:xfrm>
            <a:off x="6259287" y="824373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2800" dirty="0">
              <a:solidFill>
                <a:schemeClr val="tx1"/>
              </a:solidFill>
            </a:endParaRPr>
          </a:p>
        </p:txBody>
      </p:sp>
      <p:sp>
        <p:nvSpPr>
          <p:cNvPr id="2" name="Rektangel 1"/>
          <p:cNvSpPr/>
          <p:nvPr/>
        </p:nvSpPr>
        <p:spPr>
          <a:xfrm>
            <a:off x="457201" y="174166"/>
            <a:ext cx="4457502" cy="338554"/>
          </a:xfrm>
          <a:prstGeom prst="rect">
            <a:avLst/>
          </a:prstGeom>
        </p:spPr>
        <p:txBody>
          <a:bodyPr wrap="none">
            <a:spAutoFit/>
          </a:bodyPr>
          <a:lstStyle/>
          <a:p>
            <a:r>
              <a:rPr lang="da-DK" sz="1600" dirty="0"/>
              <a:t>Gruppevejledningskort praktikpladssøgning 290319</a:t>
            </a:r>
          </a:p>
        </p:txBody>
      </p:sp>
      <p:sp>
        <p:nvSpPr>
          <p:cNvPr id="11" name="Afrundet rektangel 10"/>
          <p:cNvSpPr/>
          <p:nvPr/>
        </p:nvSpPr>
        <p:spPr>
          <a:xfrm>
            <a:off x="457201" y="1189207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2800" dirty="0">
              <a:solidFill>
                <a:schemeClr val="tx1"/>
              </a:solidFill>
            </a:endParaRPr>
          </a:p>
        </p:txBody>
      </p:sp>
      <p:sp>
        <p:nvSpPr>
          <p:cNvPr id="12" name="Afrundet rektangel 11"/>
          <p:cNvSpPr/>
          <p:nvPr/>
        </p:nvSpPr>
        <p:spPr>
          <a:xfrm>
            <a:off x="6259287" y="11892074"/>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2800" dirty="0">
              <a:solidFill>
                <a:schemeClr val="tx1"/>
              </a:solidFill>
            </a:endParaRPr>
          </a:p>
        </p:txBody>
      </p:sp>
    </p:spTree>
    <p:extLst>
      <p:ext uri="{BB962C8B-B14F-4D97-AF65-F5344CB8AC3E}">
        <p14:creationId xmlns:p14="http://schemas.microsoft.com/office/powerpoint/2010/main" val="18130448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94705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Når jeg høre xxx fortælle, får det mig til at tænke på… </a:t>
            </a:r>
          </a:p>
        </p:txBody>
      </p:sp>
      <p:sp>
        <p:nvSpPr>
          <p:cNvPr id="5" name="Afrundet rektangel 4"/>
          <p:cNvSpPr/>
          <p:nvPr/>
        </p:nvSpPr>
        <p:spPr>
          <a:xfrm>
            <a:off x="6259287" y="947054"/>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kan kende det fra mig selv, når jeg høre at… </a:t>
            </a:r>
          </a:p>
        </p:txBody>
      </p:sp>
      <p:sp>
        <p:nvSpPr>
          <p:cNvPr id="6" name="Afrundet rektangel 5"/>
          <p:cNvSpPr/>
          <p:nvPr/>
        </p:nvSpPr>
        <p:spPr>
          <a:xfrm>
            <a:off x="457201" y="4595396"/>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Det er sejt at… </a:t>
            </a:r>
          </a:p>
        </p:txBody>
      </p:sp>
      <p:sp>
        <p:nvSpPr>
          <p:cNvPr id="7" name="Afrundet rektangel 6"/>
          <p:cNvSpPr/>
          <p:nvPr/>
        </p:nvSpPr>
        <p:spPr>
          <a:xfrm>
            <a:off x="6259287" y="459539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Da jeg hørte x fortælle,</a:t>
            </a:r>
            <a:br>
              <a:rPr lang="da-DK" sz="2800" dirty="0">
                <a:solidFill>
                  <a:schemeClr val="tx1"/>
                </a:solidFill>
              </a:rPr>
            </a:br>
            <a:r>
              <a:rPr lang="da-DK" sz="2800" dirty="0">
                <a:solidFill>
                  <a:schemeClr val="tx1"/>
                </a:solidFill>
              </a:rPr>
              <a:t>fik jeg lyst til at spørge om …</a:t>
            </a:r>
          </a:p>
        </p:txBody>
      </p:sp>
      <p:sp>
        <p:nvSpPr>
          <p:cNvPr id="8" name="Afrundet rektangel 7"/>
          <p:cNvSpPr/>
          <p:nvPr/>
        </p:nvSpPr>
        <p:spPr>
          <a:xfrm>
            <a:off x="457201" y="8243736"/>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Mon x har tænkt på …</a:t>
            </a:r>
          </a:p>
        </p:txBody>
      </p:sp>
      <p:sp>
        <p:nvSpPr>
          <p:cNvPr id="9" name="Afrundet rektangel 8"/>
          <p:cNvSpPr/>
          <p:nvPr/>
        </p:nvSpPr>
        <p:spPr>
          <a:xfrm>
            <a:off x="6259287" y="824373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Når x fortæller, synes jeg han/hun viser …. </a:t>
            </a:r>
          </a:p>
        </p:txBody>
      </p:sp>
      <p:sp>
        <p:nvSpPr>
          <p:cNvPr id="2" name="Rektangel 1"/>
          <p:cNvSpPr/>
          <p:nvPr/>
        </p:nvSpPr>
        <p:spPr>
          <a:xfrm>
            <a:off x="457201" y="174166"/>
            <a:ext cx="4457502" cy="338554"/>
          </a:xfrm>
          <a:prstGeom prst="rect">
            <a:avLst/>
          </a:prstGeom>
        </p:spPr>
        <p:txBody>
          <a:bodyPr wrap="none">
            <a:spAutoFit/>
          </a:bodyPr>
          <a:lstStyle/>
          <a:p>
            <a:r>
              <a:rPr lang="da-DK" sz="1600" dirty="0"/>
              <a:t>Gruppevejledningskort praktikpladssøgning 290319</a:t>
            </a:r>
          </a:p>
        </p:txBody>
      </p:sp>
      <p:sp>
        <p:nvSpPr>
          <p:cNvPr id="11" name="Afrundet rektangel 10"/>
          <p:cNvSpPr/>
          <p:nvPr/>
        </p:nvSpPr>
        <p:spPr>
          <a:xfrm>
            <a:off x="457201" y="11892075"/>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Hvis jeg var x ville jeg måske…</a:t>
            </a:r>
          </a:p>
        </p:txBody>
      </p:sp>
      <p:sp>
        <p:nvSpPr>
          <p:cNvPr id="12" name="Afrundet rektangel 11"/>
          <p:cNvSpPr/>
          <p:nvPr/>
        </p:nvSpPr>
        <p:spPr>
          <a:xfrm>
            <a:off x="6259287" y="11892074"/>
            <a:ext cx="5388428" cy="3186795"/>
          </a:xfrm>
          <a:prstGeom prst="roundRect">
            <a:avLst/>
          </a:prstGeom>
          <a:noFill/>
          <a:ln w="285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Jeg </a:t>
            </a:r>
            <a:r>
              <a:rPr lang="da-DK" sz="2800">
                <a:solidFill>
                  <a:schemeClr val="tx1"/>
                </a:solidFill>
              </a:rPr>
              <a:t>har selv prøvet at…</a:t>
            </a:r>
            <a:endParaRPr lang="da-DK" sz="2800" dirty="0">
              <a:solidFill>
                <a:schemeClr val="tx1"/>
              </a:solidFill>
            </a:endParaRPr>
          </a:p>
        </p:txBody>
      </p:sp>
    </p:spTree>
    <p:extLst>
      <p:ext uri="{BB962C8B-B14F-4D97-AF65-F5344CB8AC3E}">
        <p14:creationId xmlns:p14="http://schemas.microsoft.com/office/powerpoint/2010/main" val="31756572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solidFill>
            <a:schemeClr val="tx2">
              <a:lumMod val="40000"/>
              <a:lumOff val="60000"/>
            </a:schemeClr>
          </a:solid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START</a:t>
            </a:r>
          </a:p>
          <a:p>
            <a:pPr algn="ctr"/>
            <a:r>
              <a:rPr lang="da-DK" sz="1600" dirty="0">
                <a:solidFill>
                  <a:schemeClr val="tx1"/>
                </a:solidFill>
              </a:rPr>
              <a:t>Den der sidst har haft fødselsdag starter. </a:t>
            </a:r>
          </a:p>
          <a:p>
            <a:pPr algn="ctr"/>
            <a:r>
              <a:rPr lang="da-DK" sz="1600" dirty="0">
                <a:solidFill>
                  <a:schemeClr val="tx1"/>
                </a:solidFill>
              </a:rPr>
              <a:t>Øvelsen går ud på, at man skiftes til at trække et kort og gøre sætningen færdig eller svare på spørgsmålet. Gruppen må gerne stille uddybende spørgsmål. Derefter går kortet videre indtil alle har svaret. Derefter trækkes det næste kort af den næste deltager. </a:t>
            </a:r>
          </a:p>
          <a:p>
            <a:pPr algn="ctr"/>
            <a:r>
              <a:rPr lang="da-DK" sz="1600" dirty="0">
                <a:solidFill>
                  <a:schemeClr val="tx1"/>
                </a:solidFill>
              </a:rPr>
              <a:t>Den der sidder til højre for den som er i gang med at svare, skal kommentere positivt på det der er blevet sagt.</a:t>
            </a:r>
          </a:p>
        </p:txBody>
      </p:sp>
      <p:sp>
        <p:nvSpPr>
          <p:cNvPr id="5" name="Afrundet rektangel 4"/>
          <p:cNvSpPr/>
          <p:nvPr/>
        </p:nvSpPr>
        <p:spPr>
          <a:xfrm>
            <a:off x="6259287" y="1208310"/>
            <a:ext cx="5388428" cy="3102429"/>
          </a:xfrm>
          <a:prstGeom prst="roundRect">
            <a:avLst/>
          </a:prstGeom>
          <a:solidFill>
            <a:schemeClr val="tx2">
              <a:lumMod val="40000"/>
              <a:lumOff val="60000"/>
            </a:schemeClr>
          </a:solid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AFSLUTNING</a:t>
            </a:r>
          </a:p>
          <a:p>
            <a:pPr algn="ctr"/>
            <a:endParaRPr lang="da-DK" sz="2800" dirty="0">
              <a:solidFill>
                <a:schemeClr val="tx1"/>
              </a:solidFill>
            </a:endParaRPr>
          </a:p>
          <a:p>
            <a:pPr algn="ctr"/>
            <a:r>
              <a:rPr lang="da-DK" sz="2800" dirty="0">
                <a:solidFill>
                  <a:schemeClr val="tx1"/>
                </a:solidFill>
              </a:rPr>
              <a:t>Det er godt at snakke sammen, sådan her, fordi….</a:t>
            </a:r>
          </a:p>
          <a:p>
            <a:pPr algn="ctr"/>
            <a:endParaRPr lang="da-DK" sz="2800" dirty="0">
              <a:solidFill>
                <a:schemeClr val="tx1"/>
              </a:solidFill>
            </a:endParaRPr>
          </a:p>
          <a:p>
            <a:pPr algn="ctr"/>
            <a:r>
              <a:rPr lang="da-DK" sz="2800" dirty="0">
                <a:solidFill>
                  <a:schemeClr val="tx1"/>
                </a:solidFill>
              </a:rPr>
              <a:t>Det ville være endnu bedre, hvis… </a:t>
            </a:r>
          </a:p>
        </p:txBody>
      </p:sp>
      <p:sp>
        <p:nvSpPr>
          <p:cNvPr id="6" name="Afrundet rektangel 5"/>
          <p:cNvSpPr/>
          <p:nvPr/>
        </p:nvSpPr>
        <p:spPr>
          <a:xfrm>
            <a:off x="457201" y="4822368"/>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 </a:t>
            </a:r>
          </a:p>
          <a:p>
            <a:pPr algn="ctr"/>
            <a:r>
              <a:rPr lang="da-DK" sz="2800" dirty="0">
                <a:solidFill>
                  <a:schemeClr val="tx1"/>
                </a:solidFill>
              </a:rPr>
              <a:t>Hvad er det bedste ved at gå i skole for tiden? </a:t>
            </a:r>
          </a:p>
        </p:txBody>
      </p:sp>
      <p:sp>
        <p:nvSpPr>
          <p:cNvPr id="7" name="Afrundet rektangel 6"/>
          <p:cNvSpPr/>
          <p:nvPr/>
        </p:nvSpPr>
        <p:spPr>
          <a:xfrm>
            <a:off x="6259287" y="4822367"/>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2. </a:t>
            </a:r>
          </a:p>
          <a:p>
            <a:pPr algn="ctr"/>
            <a:r>
              <a:rPr lang="da-DK" sz="3200" dirty="0">
                <a:solidFill>
                  <a:schemeClr val="tx1"/>
                </a:solidFill>
              </a:rPr>
              <a:t>Når jeg er færdig på Campus Vejle håber jeg, at jeg vil tænke tilbage på…</a:t>
            </a:r>
          </a:p>
        </p:txBody>
      </p:sp>
      <p:sp>
        <p:nvSpPr>
          <p:cNvPr id="8" name="Afrundet rektangel 7"/>
          <p:cNvSpPr/>
          <p:nvPr/>
        </p:nvSpPr>
        <p:spPr>
          <a:xfrm>
            <a:off x="457201" y="8436424"/>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3. </a:t>
            </a:r>
          </a:p>
          <a:p>
            <a:pPr algn="ctr"/>
            <a:r>
              <a:rPr lang="da-DK" sz="3200" dirty="0">
                <a:solidFill>
                  <a:schemeClr val="tx1"/>
                </a:solidFill>
              </a:rPr>
              <a:t>Det er vigtigt for mig, at klare min uddannelse godt, fordi…</a:t>
            </a:r>
          </a:p>
        </p:txBody>
      </p:sp>
      <p:sp>
        <p:nvSpPr>
          <p:cNvPr id="9" name="Afrundet rektangel 8"/>
          <p:cNvSpPr/>
          <p:nvPr/>
        </p:nvSpPr>
        <p:spPr>
          <a:xfrm>
            <a:off x="6259287" y="8436423"/>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3200" dirty="0">
                <a:solidFill>
                  <a:schemeClr val="tx1"/>
                </a:solidFill>
              </a:rPr>
              <a:t>4. </a:t>
            </a:r>
          </a:p>
          <a:p>
            <a:pPr algn="ctr"/>
            <a:r>
              <a:rPr lang="da-DK" sz="3200" dirty="0">
                <a:solidFill>
                  <a:schemeClr val="tx1"/>
                </a:solidFill>
              </a:rPr>
              <a:t>En af de bedste timer jeg har haft i skolen var, da…</a:t>
            </a:r>
          </a:p>
          <a:p>
            <a:pPr algn="ctr"/>
            <a:endParaRPr lang="da-DK" sz="3200" dirty="0">
              <a:solidFill>
                <a:schemeClr val="tx1"/>
              </a:solidFill>
            </a:endParaRPr>
          </a:p>
          <a:p>
            <a:pPr algn="ctr"/>
            <a:r>
              <a:rPr lang="da-DK" sz="3200" dirty="0">
                <a:solidFill>
                  <a:schemeClr val="tx1"/>
                </a:solidFill>
              </a:rPr>
              <a:t>Jeg følte at… </a:t>
            </a:r>
          </a:p>
        </p:txBody>
      </p:sp>
      <p:sp>
        <p:nvSpPr>
          <p:cNvPr id="10" name="Afrundet rektangel 9"/>
          <p:cNvSpPr/>
          <p:nvPr/>
        </p:nvSpPr>
        <p:spPr>
          <a:xfrm>
            <a:off x="457201" y="12050481"/>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5. </a:t>
            </a:r>
          </a:p>
          <a:p>
            <a:pPr algn="ctr"/>
            <a:r>
              <a:rPr lang="da-DK" sz="2800" dirty="0">
                <a:solidFill>
                  <a:schemeClr val="tx1"/>
                </a:solidFill>
              </a:rPr>
              <a:t>Den i mit liv der bakker mig mest op, er… </a:t>
            </a:r>
          </a:p>
          <a:p>
            <a:pPr algn="ctr"/>
            <a:endParaRPr lang="da-DK" sz="2800" dirty="0">
              <a:solidFill>
                <a:schemeClr val="tx1"/>
              </a:solidFill>
            </a:endParaRPr>
          </a:p>
          <a:p>
            <a:pPr algn="ctr"/>
            <a:r>
              <a:rPr lang="da-DK" sz="2800" dirty="0">
                <a:solidFill>
                  <a:schemeClr val="tx1"/>
                </a:solidFill>
              </a:rPr>
              <a:t>Det får mig til at føle… </a:t>
            </a:r>
          </a:p>
        </p:txBody>
      </p:sp>
      <p:sp>
        <p:nvSpPr>
          <p:cNvPr id="11" name="Afrundet rektangel 10"/>
          <p:cNvSpPr/>
          <p:nvPr/>
        </p:nvSpPr>
        <p:spPr>
          <a:xfrm>
            <a:off x="6259287" y="12050480"/>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6. </a:t>
            </a:r>
          </a:p>
          <a:p>
            <a:pPr algn="ctr"/>
            <a:r>
              <a:rPr lang="da-DK" sz="2800" dirty="0">
                <a:solidFill>
                  <a:schemeClr val="tx1"/>
                </a:solidFill>
              </a:rPr>
              <a:t>Hvad kan spænde ben for at jeg gennemfører min uddannelse?</a:t>
            </a:r>
          </a:p>
          <a:p>
            <a:pPr algn="ctr"/>
            <a:endParaRPr lang="da-DK" sz="2800" dirty="0">
              <a:solidFill>
                <a:schemeClr val="tx1"/>
              </a:solidFill>
            </a:endParaRPr>
          </a:p>
          <a:p>
            <a:pPr algn="ctr"/>
            <a:r>
              <a:rPr lang="da-DK" sz="2800" dirty="0">
                <a:solidFill>
                  <a:schemeClr val="tx1"/>
                </a:solidFill>
              </a:rPr>
              <a:t>Hvordan vil jeg undgå den udfordring?</a:t>
            </a:r>
          </a:p>
        </p:txBody>
      </p:sp>
      <p:sp>
        <p:nvSpPr>
          <p:cNvPr id="2" name="Rektangel 1"/>
          <p:cNvSpPr/>
          <p:nvPr/>
        </p:nvSpPr>
        <p:spPr>
          <a:xfrm>
            <a:off x="457201" y="174166"/>
            <a:ext cx="5242461" cy="369332"/>
          </a:xfrm>
          <a:prstGeom prst="rect">
            <a:avLst/>
          </a:prstGeom>
        </p:spPr>
        <p:txBody>
          <a:bodyPr wrap="none">
            <a:spAutoFit/>
          </a:bodyPr>
          <a:lstStyle/>
          <a:p>
            <a:r>
              <a:rPr lang="da-DK" dirty="0"/>
              <a:t>Gruppevejlednings kort GF2 tilhørsforhold marts 2019</a:t>
            </a:r>
          </a:p>
        </p:txBody>
      </p:sp>
    </p:spTree>
    <p:extLst>
      <p:ext uri="{BB962C8B-B14F-4D97-AF65-F5344CB8AC3E}">
        <p14:creationId xmlns:p14="http://schemas.microsoft.com/office/powerpoint/2010/main" val="23615834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7. </a:t>
            </a:r>
          </a:p>
          <a:p>
            <a:pPr algn="ctr"/>
            <a:r>
              <a:rPr lang="da-DK" sz="2800" dirty="0">
                <a:solidFill>
                  <a:schemeClr val="tx1"/>
                </a:solidFill>
              </a:rPr>
              <a:t>Det hårdeste ved at gå på uddannelse er… </a:t>
            </a:r>
          </a:p>
          <a:p>
            <a:pPr algn="ctr"/>
            <a:endParaRPr lang="da-DK" sz="2800" dirty="0">
              <a:solidFill>
                <a:schemeClr val="tx1"/>
              </a:solidFill>
            </a:endParaRPr>
          </a:p>
          <a:p>
            <a:pPr algn="ctr"/>
            <a:r>
              <a:rPr lang="da-DK" sz="2800" dirty="0">
                <a:solidFill>
                  <a:schemeClr val="tx1"/>
                </a:solidFill>
              </a:rPr>
              <a:t>Jeg kunne selv gøre det lettere for mig selv, hvis… </a:t>
            </a:r>
          </a:p>
        </p:txBody>
      </p:sp>
      <p:sp>
        <p:nvSpPr>
          <p:cNvPr id="5" name="Afrundet rektangel 4"/>
          <p:cNvSpPr/>
          <p:nvPr/>
        </p:nvSpPr>
        <p:spPr>
          <a:xfrm>
            <a:off x="6259287" y="1208310"/>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8. </a:t>
            </a:r>
          </a:p>
          <a:p>
            <a:pPr algn="ctr"/>
            <a:r>
              <a:rPr lang="da-DK" sz="2800" dirty="0">
                <a:solidFill>
                  <a:schemeClr val="tx1"/>
                </a:solidFill>
              </a:rPr>
              <a:t>Jeg kan hjælpe mine klassekammerater med…. </a:t>
            </a:r>
          </a:p>
          <a:p>
            <a:pPr algn="ctr"/>
            <a:endParaRPr lang="da-DK" sz="2800" dirty="0">
              <a:solidFill>
                <a:schemeClr val="tx1"/>
              </a:solidFill>
            </a:endParaRPr>
          </a:p>
          <a:p>
            <a:pPr algn="ctr"/>
            <a:r>
              <a:rPr lang="da-DK" sz="2800" dirty="0">
                <a:solidFill>
                  <a:schemeClr val="tx1"/>
                </a:solidFill>
              </a:rPr>
              <a:t>Mine klassekammerater kan hjælpe mig med… </a:t>
            </a:r>
          </a:p>
        </p:txBody>
      </p:sp>
      <p:sp>
        <p:nvSpPr>
          <p:cNvPr id="6" name="Afrundet rektangel 5"/>
          <p:cNvSpPr/>
          <p:nvPr/>
        </p:nvSpPr>
        <p:spPr>
          <a:xfrm>
            <a:off x="457201" y="4822368"/>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9. </a:t>
            </a:r>
          </a:p>
          <a:p>
            <a:pPr algn="ctr"/>
            <a:r>
              <a:rPr lang="da-DK" sz="2800" dirty="0">
                <a:solidFill>
                  <a:schemeClr val="tx1"/>
                </a:solidFill>
              </a:rPr>
              <a:t>Jeg kunne godt få brug for hjælp i skolen, til at…</a:t>
            </a:r>
          </a:p>
        </p:txBody>
      </p:sp>
      <p:sp>
        <p:nvSpPr>
          <p:cNvPr id="7" name="Afrundet rektangel 6"/>
          <p:cNvSpPr/>
          <p:nvPr/>
        </p:nvSpPr>
        <p:spPr>
          <a:xfrm>
            <a:off x="6259287" y="4822367"/>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10.</a:t>
            </a:r>
          </a:p>
          <a:p>
            <a:pPr algn="ctr"/>
            <a:r>
              <a:rPr lang="da-DK" sz="2800" dirty="0">
                <a:solidFill>
                  <a:schemeClr val="tx1"/>
                </a:solidFill>
              </a:rPr>
              <a:t>Nogle gange har jeg lyst til at pjække fra skole fordi… </a:t>
            </a:r>
          </a:p>
          <a:p>
            <a:pPr algn="ctr"/>
            <a:endParaRPr lang="da-DK" sz="2800" dirty="0">
              <a:solidFill>
                <a:schemeClr val="tx1"/>
              </a:solidFill>
            </a:endParaRPr>
          </a:p>
          <a:p>
            <a:pPr algn="ctr"/>
            <a:r>
              <a:rPr lang="da-DK" sz="2800" dirty="0">
                <a:solidFill>
                  <a:schemeClr val="tx1"/>
                </a:solidFill>
              </a:rPr>
              <a:t>Hvad får mig til at lade være?</a:t>
            </a:r>
          </a:p>
        </p:txBody>
      </p:sp>
      <p:sp>
        <p:nvSpPr>
          <p:cNvPr id="8" name="Afrundet rektangel 7"/>
          <p:cNvSpPr/>
          <p:nvPr/>
        </p:nvSpPr>
        <p:spPr>
          <a:xfrm>
            <a:off x="457201" y="8436424"/>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11.</a:t>
            </a:r>
          </a:p>
          <a:p>
            <a:pPr algn="ctr"/>
            <a:r>
              <a:rPr lang="da-DK" sz="2800" dirty="0">
                <a:solidFill>
                  <a:schemeClr val="tx1"/>
                </a:solidFill>
              </a:rPr>
              <a:t>Jeg lærer intet, når… </a:t>
            </a:r>
          </a:p>
          <a:p>
            <a:pPr algn="ctr"/>
            <a:endParaRPr lang="da-DK" sz="2800" dirty="0">
              <a:solidFill>
                <a:schemeClr val="tx1"/>
              </a:solidFill>
            </a:endParaRPr>
          </a:p>
          <a:p>
            <a:pPr algn="ctr"/>
            <a:r>
              <a:rPr lang="da-DK" sz="2800" dirty="0">
                <a:solidFill>
                  <a:schemeClr val="tx1"/>
                </a:solidFill>
              </a:rPr>
              <a:t>Jeg kan løse det ved at..  </a:t>
            </a:r>
          </a:p>
        </p:txBody>
      </p:sp>
      <p:sp>
        <p:nvSpPr>
          <p:cNvPr id="9" name="Afrundet rektangel 8"/>
          <p:cNvSpPr/>
          <p:nvPr/>
        </p:nvSpPr>
        <p:spPr>
          <a:xfrm>
            <a:off x="6259287" y="8436423"/>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12. </a:t>
            </a:r>
          </a:p>
          <a:p>
            <a:pPr algn="ctr"/>
            <a:r>
              <a:rPr lang="da-DK" sz="2800" dirty="0">
                <a:solidFill>
                  <a:schemeClr val="tx1"/>
                </a:solidFill>
              </a:rPr>
              <a:t>Hvad bidrager jeg positivt med i klassen? </a:t>
            </a:r>
          </a:p>
          <a:p>
            <a:pPr algn="ctr"/>
            <a:endParaRPr lang="da-DK" sz="2800" dirty="0">
              <a:solidFill>
                <a:schemeClr val="tx1"/>
              </a:solidFill>
            </a:endParaRPr>
          </a:p>
          <a:p>
            <a:pPr algn="ctr"/>
            <a:r>
              <a:rPr lang="da-DK" sz="2800" dirty="0">
                <a:solidFill>
                  <a:schemeClr val="tx1"/>
                </a:solidFill>
              </a:rPr>
              <a:t>Hvordan ved jeg, at jeg har bidraget med noget godt?</a:t>
            </a:r>
          </a:p>
        </p:txBody>
      </p:sp>
      <p:sp>
        <p:nvSpPr>
          <p:cNvPr id="10" name="Afrundet rektangel 9"/>
          <p:cNvSpPr/>
          <p:nvPr/>
        </p:nvSpPr>
        <p:spPr>
          <a:xfrm>
            <a:off x="457201" y="12050481"/>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13.</a:t>
            </a:r>
          </a:p>
          <a:p>
            <a:pPr algn="ctr"/>
            <a:r>
              <a:rPr lang="da-DK" sz="2800" dirty="0">
                <a:solidFill>
                  <a:schemeClr val="tx1"/>
                </a:solidFill>
              </a:rPr>
              <a:t>Jeg kunne godt tænke mig, at snakke mere med dem, jeg går i klasse med om….  </a:t>
            </a:r>
          </a:p>
        </p:txBody>
      </p:sp>
      <p:sp>
        <p:nvSpPr>
          <p:cNvPr id="11" name="Afrundet rektangel 10"/>
          <p:cNvSpPr/>
          <p:nvPr/>
        </p:nvSpPr>
        <p:spPr>
          <a:xfrm>
            <a:off x="6259287" y="12050480"/>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14. </a:t>
            </a:r>
          </a:p>
          <a:p>
            <a:pPr algn="ctr"/>
            <a:r>
              <a:rPr lang="da-DK" sz="2800" dirty="0">
                <a:solidFill>
                  <a:schemeClr val="tx1"/>
                </a:solidFill>
              </a:rPr>
              <a:t>Jeg synes at det er rigtigt modigt og sejt når en klassekammerat viser, at… </a:t>
            </a:r>
          </a:p>
        </p:txBody>
      </p:sp>
    </p:spTree>
    <p:extLst>
      <p:ext uri="{BB962C8B-B14F-4D97-AF65-F5344CB8AC3E}">
        <p14:creationId xmlns:p14="http://schemas.microsoft.com/office/powerpoint/2010/main" val="21205870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frundet rektangel 3"/>
          <p:cNvSpPr/>
          <p:nvPr/>
        </p:nvSpPr>
        <p:spPr>
          <a:xfrm>
            <a:off x="457201" y="1208311"/>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15. </a:t>
            </a:r>
          </a:p>
          <a:p>
            <a:pPr algn="ctr"/>
            <a:r>
              <a:rPr lang="da-DK" sz="2800" dirty="0">
                <a:solidFill>
                  <a:schemeClr val="tx1"/>
                </a:solidFill>
              </a:rPr>
              <a:t>Hvad kan gøre mig usikker? </a:t>
            </a:r>
          </a:p>
          <a:p>
            <a:pPr algn="ctr"/>
            <a:endParaRPr lang="da-DK" sz="2800" dirty="0">
              <a:solidFill>
                <a:schemeClr val="tx1"/>
              </a:solidFill>
            </a:endParaRPr>
          </a:p>
          <a:p>
            <a:pPr algn="ctr"/>
            <a:r>
              <a:rPr lang="da-DK" sz="2800" dirty="0">
                <a:solidFill>
                  <a:schemeClr val="tx1"/>
                </a:solidFill>
              </a:rPr>
              <a:t>Hvad gør jeg når jeg bliver usikker?</a:t>
            </a:r>
          </a:p>
          <a:p>
            <a:pPr algn="ctr"/>
            <a:endParaRPr lang="da-DK" sz="2800" dirty="0">
              <a:solidFill>
                <a:schemeClr val="tx1"/>
              </a:solidFill>
            </a:endParaRPr>
          </a:p>
          <a:p>
            <a:pPr algn="ctr"/>
            <a:r>
              <a:rPr lang="da-DK" sz="2800" dirty="0">
                <a:solidFill>
                  <a:schemeClr val="tx1"/>
                </a:solidFill>
              </a:rPr>
              <a:t>Hvad kunne jeg gøre i stedet for?</a:t>
            </a:r>
          </a:p>
        </p:txBody>
      </p:sp>
      <p:sp>
        <p:nvSpPr>
          <p:cNvPr id="5" name="Afrundet rektangel 4"/>
          <p:cNvSpPr/>
          <p:nvPr/>
        </p:nvSpPr>
        <p:spPr>
          <a:xfrm>
            <a:off x="6259287" y="1208310"/>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16.</a:t>
            </a:r>
          </a:p>
          <a:p>
            <a:pPr algn="ctr"/>
            <a:r>
              <a:rPr lang="da-DK" sz="2800" dirty="0">
                <a:solidFill>
                  <a:schemeClr val="tx1"/>
                </a:solidFill>
              </a:rPr>
              <a:t>Det ville gøre min hverdag bedre, hvis… </a:t>
            </a:r>
          </a:p>
        </p:txBody>
      </p:sp>
      <p:sp>
        <p:nvSpPr>
          <p:cNvPr id="6" name="Afrundet rektangel 5"/>
          <p:cNvSpPr/>
          <p:nvPr/>
        </p:nvSpPr>
        <p:spPr>
          <a:xfrm>
            <a:off x="457201" y="4822368"/>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17. </a:t>
            </a:r>
          </a:p>
          <a:p>
            <a:pPr algn="ctr"/>
            <a:r>
              <a:rPr lang="da-DK" sz="2800" dirty="0">
                <a:solidFill>
                  <a:schemeClr val="tx1"/>
                </a:solidFill>
              </a:rPr>
              <a:t>I skolen kan jeg godt blive bekymret for, at… </a:t>
            </a:r>
          </a:p>
          <a:p>
            <a:pPr algn="ctr"/>
            <a:endParaRPr lang="da-DK" sz="2800" dirty="0">
              <a:solidFill>
                <a:schemeClr val="tx1"/>
              </a:solidFill>
            </a:endParaRPr>
          </a:p>
          <a:p>
            <a:pPr algn="ctr"/>
            <a:r>
              <a:rPr lang="da-DK" sz="2800" dirty="0">
                <a:solidFill>
                  <a:schemeClr val="tx1"/>
                </a:solidFill>
              </a:rPr>
              <a:t>Hvad gør jeg når jeg er bekymret?</a:t>
            </a:r>
          </a:p>
        </p:txBody>
      </p:sp>
      <p:sp>
        <p:nvSpPr>
          <p:cNvPr id="7" name="Afrundet rektangel 6"/>
          <p:cNvSpPr/>
          <p:nvPr/>
        </p:nvSpPr>
        <p:spPr>
          <a:xfrm>
            <a:off x="6259287" y="4822367"/>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18. </a:t>
            </a:r>
          </a:p>
          <a:p>
            <a:pPr algn="ctr"/>
            <a:r>
              <a:rPr lang="da-DK" sz="2800" dirty="0">
                <a:solidFill>
                  <a:schemeClr val="tx1"/>
                </a:solidFill>
              </a:rPr>
              <a:t>Jeg lærer bedst når…</a:t>
            </a:r>
          </a:p>
          <a:p>
            <a:pPr algn="ctr"/>
            <a:endParaRPr lang="da-DK" sz="2800" dirty="0">
              <a:solidFill>
                <a:schemeClr val="tx1"/>
              </a:solidFill>
            </a:endParaRPr>
          </a:p>
          <a:p>
            <a:pPr algn="ctr"/>
            <a:r>
              <a:rPr lang="da-DK" sz="2800" dirty="0">
                <a:solidFill>
                  <a:schemeClr val="tx1"/>
                </a:solidFill>
              </a:rPr>
              <a:t>Hvem lærer jeg godt sammen med?</a:t>
            </a:r>
          </a:p>
        </p:txBody>
      </p:sp>
      <p:sp>
        <p:nvSpPr>
          <p:cNvPr id="8" name="Afrundet rektangel 7"/>
          <p:cNvSpPr/>
          <p:nvPr/>
        </p:nvSpPr>
        <p:spPr>
          <a:xfrm>
            <a:off x="457201" y="8436424"/>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19. </a:t>
            </a:r>
          </a:p>
          <a:p>
            <a:pPr algn="ctr"/>
            <a:r>
              <a:rPr lang="da-DK" sz="2800" dirty="0">
                <a:solidFill>
                  <a:schemeClr val="tx1"/>
                </a:solidFill>
              </a:rPr>
              <a:t>Hvordan reagerer jeg hvis jeg i pressede situationer? </a:t>
            </a:r>
          </a:p>
          <a:p>
            <a:pPr algn="ctr"/>
            <a:endParaRPr lang="da-DK" sz="2800" dirty="0">
              <a:solidFill>
                <a:schemeClr val="tx1"/>
              </a:solidFill>
            </a:endParaRPr>
          </a:p>
          <a:p>
            <a:pPr algn="ctr"/>
            <a:r>
              <a:rPr lang="da-DK" sz="2800" dirty="0">
                <a:solidFill>
                  <a:schemeClr val="tx1"/>
                </a:solidFill>
              </a:rPr>
              <a:t>Hvordan vil jeg hellere reagere? </a:t>
            </a:r>
          </a:p>
        </p:txBody>
      </p:sp>
      <p:sp>
        <p:nvSpPr>
          <p:cNvPr id="9" name="Afrundet rektangel 8"/>
          <p:cNvSpPr/>
          <p:nvPr/>
        </p:nvSpPr>
        <p:spPr>
          <a:xfrm>
            <a:off x="6259287" y="8436423"/>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20.</a:t>
            </a:r>
          </a:p>
          <a:p>
            <a:pPr algn="ctr"/>
            <a:r>
              <a:rPr lang="da-DK" sz="2800" dirty="0">
                <a:solidFill>
                  <a:schemeClr val="tx1"/>
                </a:solidFill>
              </a:rPr>
              <a:t>En god klassekammerat er en der…</a:t>
            </a:r>
          </a:p>
          <a:p>
            <a:pPr algn="ctr"/>
            <a:endParaRPr lang="da-DK" sz="2800" dirty="0">
              <a:solidFill>
                <a:schemeClr val="tx1"/>
              </a:solidFill>
            </a:endParaRPr>
          </a:p>
          <a:p>
            <a:pPr algn="ctr"/>
            <a:r>
              <a:rPr lang="da-DK" sz="2800" dirty="0">
                <a:solidFill>
                  <a:schemeClr val="tx1"/>
                </a:solidFill>
              </a:rPr>
              <a:t>Jeg forsøger selv at være en god kammerat ved at… </a:t>
            </a:r>
          </a:p>
        </p:txBody>
      </p:sp>
      <p:sp>
        <p:nvSpPr>
          <p:cNvPr id="10" name="Afrundet rektangel 9"/>
          <p:cNvSpPr/>
          <p:nvPr/>
        </p:nvSpPr>
        <p:spPr>
          <a:xfrm>
            <a:off x="457201" y="12050481"/>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21. </a:t>
            </a:r>
          </a:p>
          <a:p>
            <a:pPr algn="ctr"/>
            <a:r>
              <a:rPr lang="da-DK" sz="2800" dirty="0">
                <a:solidFill>
                  <a:schemeClr val="tx1"/>
                </a:solidFill>
              </a:rPr>
              <a:t>Jeg bliver stolt, når... </a:t>
            </a:r>
          </a:p>
          <a:p>
            <a:pPr algn="ctr"/>
            <a:endParaRPr lang="da-DK" sz="2800" dirty="0">
              <a:solidFill>
                <a:schemeClr val="tx1"/>
              </a:solidFill>
            </a:endParaRPr>
          </a:p>
          <a:p>
            <a:pPr algn="ctr"/>
            <a:r>
              <a:rPr lang="da-DK" sz="2800" dirty="0">
                <a:solidFill>
                  <a:schemeClr val="tx1"/>
                </a:solidFill>
              </a:rPr>
              <a:t>Hvordan kan man mærke om man lykkes med noget?</a:t>
            </a:r>
          </a:p>
        </p:txBody>
      </p:sp>
      <p:sp>
        <p:nvSpPr>
          <p:cNvPr id="11" name="Afrundet rektangel 10"/>
          <p:cNvSpPr/>
          <p:nvPr/>
        </p:nvSpPr>
        <p:spPr>
          <a:xfrm>
            <a:off x="6259287" y="12050480"/>
            <a:ext cx="5388428" cy="3102429"/>
          </a:xfrm>
          <a:prstGeom prst="roundRect">
            <a:avLst/>
          </a:prstGeom>
          <a:noFill/>
          <a:ln w="28575">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800" dirty="0">
                <a:solidFill>
                  <a:schemeClr val="tx1"/>
                </a:solidFill>
              </a:rPr>
              <a:t>22. </a:t>
            </a:r>
          </a:p>
          <a:p>
            <a:pPr algn="ctr"/>
            <a:r>
              <a:rPr lang="da-DK" sz="2800" dirty="0">
                <a:solidFill>
                  <a:schemeClr val="tx1"/>
                </a:solidFill>
              </a:rPr>
              <a:t>Hører du til på Campus Vejle?</a:t>
            </a:r>
          </a:p>
          <a:p>
            <a:pPr algn="ctr"/>
            <a:endParaRPr lang="da-DK" sz="2800" dirty="0">
              <a:solidFill>
                <a:schemeClr val="tx1"/>
              </a:solidFill>
            </a:endParaRPr>
          </a:p>
          <a:p>
            <a:pPr algn="ctr"/>
            <a:r>
              <a:rPr lang="da-DK" sz="2800" dirty="0">
                <a:solidFill>
                  <a:schemeClr val="tx1"/>
                </a:solidFill>
              </a:rPr>
              <a:t>Hvordan mærker du det/ikke?</a:t>
            </a:r>
          </a:p>
        </p:txBody>
      </p:sp>
    </p:spTree>
    <p:extLst>
      <p:ext uri="{BB962C8B-B14F-4D97-AF65-F5344CB8AC3E}">
        <p14:creationId xmlns:p14="http://schemas.microsoft.com/office/powerpoint/2010/main" val="3549937640"/>
      </p:ext>
    </p:extLst>
  </p:cSld>
  <p:clrMapOvr>
    <a:masterClrMapping/>
  </p:clrMapOvr>
</p:sld>
</file>

<file path=ppt/theme/theme1.xml><?xml version="1.0" encoding="utf-8"?>
<a:theme xmlns:a="http://schemas.openxmlformats.org/drawingml/2006/main" name="Office-tema">
  <a:themeElements>
    <a:clrScheme name="Office-tem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t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t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2191</TotalTime>
  <Words>3741</Words>
  <Application>Microsoft Office PowerPoint</Application>
  <PresentationFormat>Brugerdefineret</PresentationFormat>
  <Paragraphs>496</Paragraphs>
  <Slides>27</Slides>
  <Notes>0</Notes>
  <HiddenSlides>0</HiddenSlides>
  <MMClips>0</MMClips>
  <ScaleCrop>false</ScaleCrop>
  <HeadingPairs>
    <vt:vector size="6" baseType="variant">
      <vt:variant>
        <vt:lpstr>Benyttede skrifttyper</vt:lpstr>
      </vt:variant>
      <vt:variant>
        <vt:i4>3</vt:i4>
      </vt:variant>
      <vt:variant>
        <vt:lpstr>Tema</vt:lpstr>
      </vt:variant>
      <vt:variant>
        <vt:i4>1</vt:i4>
      </vt:variant>
      <vt:variant>
        <vt:lpstr>Slidetitler</vt:lpstr>
      </vt:variant>
      <vt:variant>
        <vt:i4>27</vt:i4>
      </vt:variant>
    </vt:vector>
  </HeadingPairs>
  <TitlesOfParts>
    <vt:vector size="31" baseType="lpstr">
      <vt:lpstr>Arial</vt:lpstr>
      <vt:lpstr>Calibri</vt:lpstr>
      <vt:lpstr>Calibri Light</vt:lpstr>
      <vt:lpstr>Office-tema</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Sanne Rod Andreasen</dc:creator>
  <cp:lastModifiedBy>Tina Grau</cp:lastModifiedBy>
  <cp:revision>13</cp:revision>
  <cp:lastPrinted>2019-07-02T10:55:06Z</cp:lastPrinted>
  <dcterms:created xsi:type="dcterms:W3CDTF">2018-06-20T07:28:56Z</dcterms:created>
  <dcterms:modified xsi:type="dcterms:W3CDTF">2020-01-10T13:52:41Z</dcterms:modified>
</cp:coreProperties>
</file>